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rial Bold" charset="1" panose="020B0802020202020204"/>
      <p:regular r:id="rId28"/>
    </p:embeddedFont>
    <p:embeddedFont>
      <p:font typeface="Asap Bold" charset="1" panose="020F0804030202060203"/>
      <p:regular r:id="rId29"/>
    </p:embeddedFont>
    <p:embeddedFont>
      <p:font typeface="League Spartan" charset="1" panose="00000800000000000000"/>
      <p:regular r:id="rId30"/>
    </p:embeddedFont>
    <p:embeddedFont>
      <p:font typeface="Asap Medium" charset="1" panose="020F0604030202060203"/>
      <p:regular r:id="rId31"/>
    </p:embeddedFont>
    <p:embeddedFont>
      <p:font typeface="Montserrat Bold" charset="1" panose="00000800000000000000"/>
      <p:regular r:id="rId32"/>
    </p:embeddedFont>
    <p:embeddedFont>
      <p:font typeface="Arial" charset="1" panose="020B0502020202020204"/>
      <p:regular r:id="rId33"/>
    </p:embeddedFont>
    <p:embeddedFont>
      <p:font typeface="Montserrat Ultra-Bold" charset="1" panose="00000900000000000000"/>
      <p:regular r:id="rId34"/>
    </p:embeddedFont>
    <p:embeddedFont>
      <p:font typeface="Montserrat" charset="1" panose="00000500000000000000"/>
      <p:regular r:id="rId35"/>
    </p:embeddedFont>
    <p:embeddedFont>
      <p:font typeface="Poppins Semi-Bold" charset="1" panose="00000700000000000000"/>
      <p:regular r:id="rId36"/>
    </p:embeddedFont>
    <p:embeddedFont>
      <p:font typeface="Arimo" charset="1" panose="020B0604020202020204"/>
      <p:regular r:id="rId37"/>
    </p:embeddedFont>
    <p:embeddedFont>
      <p:font typeface="Arimo Bold" charset="1" panose="020B0704020202020204"/>
      <p:regular r:id="rId38"/>
    </p:embeddedFont>
    <p:embeddedFont>
      <p:font typeface="Anton" charset="1" panose="00000500000000000000"/>
      <p:regular r:id="rId39"/>
    </p:embeddedFont>
    <p:embeddedFont>
      <p:font typeface="DejaVu Serif Bold" charset="1" panose="02060803050605020204"/>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a:p>
            <a:r>
              <a:rPr lang="en-US"/>
              <a:t>KHOA CÔNG NGHỆ THÔNG TIN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32.jpeg" Type="http://schemas.openxmlformats.org/officeDocument/2006/relationships/image"/><Relationship Id="rId5" Target="../media/VAGZWJ2ZoMQ.mp4" Type="http://schemas.openxmlformats.org/officeDocument/2006/relationships/video"/><Relationship Id="rId6" Target="../media/VAGZWJ2ZoMQ.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gif" Type="http://schemas.openxmlformats.org/officeDocument/2006/relationships/image"/><Relationship Id="rId9" Target="../media/image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https://github.com/thangnch/MiAI_Loan_Repayment_Prediction/blob/main/loan_data.csv"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3"/>
            <a:stretch>
              <a:fillRect l="0" t="0" r="0" b="0"/>
            </a:stretch>
          </a:blipFill>
        </p:spPr>
      </p:sp>
      <p:sp>
        <p:nvSpPr>
          <p:cNvPr name="Freeform 6" id="6"/>
          <p:cNvSpPr/>
          <p:nvPr/>
        </p:nvSpPr>
        <p:spPr>
          <a:xfrm flipH="false" flipV="false" rot="0">
            <a:off x="-22860" y="-20173"/>
            <a:ext cx="18310860" cy="10287000"/>
          </a:xfrm>
          <a:custGeom>
            <a:avLst/>
            <a:gdLst/>
            <a:ahLst/>
            <a:cxnLst/>
            <a:rect r="r" b="b" t="t" l="l"/>
            <a:pathLst>
              <a:path h="10287000" w="18310860">
                <a:moveTo>
                  <a:pt x="0" y="0"/>
                </a:moveTo>
                <a:lnTo>
                  <a:pt x="18310860" y="0"/>
                </a:lnTo>
                <a:lnTo>
                  <a:pt x="18310860" y="10286999"/>
                </a:lnTo>
                <a:lnTo>
                  <a:pt x="0" y="10286999"/>
                </a:lnTo>
                <a:lnTo>
                  <a:pt x="0" y="0"/>
                </a:lnTo>
                <a:close/>
              </a:path>
            </a:pathLst>
          </a:custGeom>
          <a:blipFill>
            <a:blip r:embed="rId4"/>
            <a:stretch>
              <a:fillRect l="0" t="-62" r="0" b="-62"/>
            </a:stretch>
          </a:blipFill>
        </p:spPr>
      </p:sp>
      <p:grpSp>
        <p:nvGrpSpPr>
          <p:cNvPr name="Group 7" id="7"/>
          <p:cNvGrpSpPr/>
          <p:nvPr/>
        </p:nvGrpSpPr>
        <p:grpSpPr>
          <a:xfrm rot="0">
            <a:off x="-22860" y="-20174"/>
            <a:ext cx="18288000" cy="1071105"/>
            <a:chOff x="0" y="0"/>
            <a:chExt cx="24384000" cy="1428140"/>
          </a:xfrm>
        </p:grpSpPr>
        <p:sp>
          <p:nvSpPr>
            <p:cNvPr name="Freeform 8" id="8"/>
            <p:cNvSpPr/>
            <p:nvPr/>
          </p:nvSpPr>
          <p:spPr>
            <a:xfrm flipH="false" flipV="false" rot="0">
              <a:off x="0" y="0"/>
              <a:ext cx="24384000" cy="1428115"/>
            </a:xfrm>
            <a:custGeom>
              <a:avLst/>
              <a:gdLst/>
              <a:ahLst/>
              <a:cxnLst/>
              <a:rect r="r" b="b" t="t" l="l"/>
              <a:pathLst>
                <a:path h="1428115" w="24384000">
                  <a:moveTo>
                    <a:pt x="0" y="0"/>
                  </a:moveTo>
                  <a:lnTo>
                    <a:pt x="24384000" y="0"/>
                  </a:lnTo>
                  <a:lnTo>
                    <a:pt x="24384000" y="1428115"/>
                  </a:lnTo>
                  <a:lnTo>
                    <a:pt x="0" y="1428115"/>
                  </a:lnTo>
                  <a:close/>
                </a:path>
              </a:pathLst>
            </a:custGeom>
            <a:solidFill>
              <a:srgbClr val="2A81D6"/>
            </a:solidFill>
          </p:spPr>
        </p:sp>
      </p:grpSp>
      <p:grpSp>
        <p:nvGrpSpPr>
          <p:cNvPr name="Group 9" id="9"/>
          <p:cNvGrpSpPr/>
          <p:nvPr/>
        </p:nvGrpSpPr>
        <p:grpSpPr>
          <a:xfrm rot="0">
            <a:off x="4762" y="9601200"/>
            <a:ext cx="18283238" cy="685800"/>
            <a:chOff x="0" y="0"/>
            <a:chExt cx="24377650" cy="914400"/>
          </a:xfrm>
        </p:grpSpPr>
        <p:sp>
          <p:nvSpPr>
            <p:cNvPr name="Freeform 10" id="10"/>
            <p:cNvSpPr/>
            <p:nvPr/>
          </p:nvSpPr>
          <p:spPr>
            <a:xfrm flipH="false" flipV="false" rot="0">
              <a:off x="0" y="0"/>
              <a:ext cx="24377650" cy="914400"/>
            </a:xfrm>
            <a:custGeom>
              <a:avLst/>
              <a:gdLst/>
              <a:ahLst/>
              <a:cxnLst/>
              <a:rect r="r" b="b" t="t" l="l"/>
              <a:pathLst>
                <a:path h="914400" w="24377650">
                  <a:moveTo>
                    <a:pt x="0" y="0"/>
                  </a:moveTo>
                  <a:lnTo>
                    <a:pt x="24377650" y="0"/>
                  </a:lnTo>
                  <a:lnTo>
                    <a:pt x="24377650" y="914400"/>
                  </a:lnTo>
                  <a:lnTo>
                    <a:pt x="0" y="914400"/>
                  </a:lnTo>
                  <a:close/>
                </a:path>
              </a:pathLst>
            </a:custGeom>
            <a:solidFill>
              <a:srgbClr val="25A8D2"/>
            </a:solidFill>
          </p:spPr>
        </p:sp>
      </p:grpSp>
      <p:sp>
        <p:nvSpPr>
          <p:cNvPr name="AutoShape 11" id="11"/>
          <p:cNvSpPr/>
          <p:nvPr/>
        </p:nvSpPr>
        <p:spPr>
          <a:xfrm rot="-8156">
            <a:off x="-30029" y="1094542"/>
            <a:ext cx="18279479" cy="0"/>
          </a:xfrm>
          <a:prstGeom prst="line">
            <a:avLst/>
          </a:prstGeom>
          <a:ln cap="rnd" w="9525">
            <a:solidFill>
              <a:srgbClr val="002060"/>
            </a:solidFill>
            <a:prstDash val="solid"/>
            <a:headEnd type="none" len="sm" w="sm"/>
            <a:tailEnd type="none" len="sm" w="sm"/>
          </a:ln>
        </p:spPr>
      </p:sp>
      <p:sp>
        <p:nvSpPr>
          <p:cNvPr name="Freeform 12" id="12"/>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3"/>
            <a:stretch>
              <a:fillRect l="0" t="0" r="0" b="0"/>
            </a:stretch>
          </a:blipFill>
        </p:spPr>
      </p:sp>
      <p:sp>
        <p:nvSpPr>
          <p:cNvPr name="Freeform 13" id="13"/>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5"/>
            <a:stretch>
              <a:fillRect l="0" t="0" r="0" b="0"/>
            </a:stretch>
          </a:blipFill>
        </p:spPr>
      </p:sp>
      <p:sp>
        <p:nvSpPr>
          <p:cNvPr name="TextBox 14" id="14"/>
          <p:cNvSpPr txBox="true"/>
          <p:nvPr/>
        </p:nvSpPr>
        <p:spPr>
          <a:xfrm rot="0">
            <a:off x="3187499" y="107558"/>
            <a:ext cx="12012507" cy="935206"/>
          </a:xfrm>
          <a:prstGeom prst="rect">
            <a:avLst/>
          </a:prstGeom>
        </p:spPr>
        <p:txBody>
          <a:bodyPr anchor="t" rtlCol="false" tIns="0" lIns="0" bIns="0" rIns="0">
            <a:spAutoFit/>
          </a:bodyPr>
          <a:lstStyle/>
          <a:p>
            <a:pPr algn="ctr">
              <a:lnSpc>
                <a:spcPts val="3240"/>
              </a:lnSpc>
            </a:pPr>
            <a:r>
              <a:rPr lang="en-US" sz="2700" b="true">
                <a:solidFill>
                  <a:srgbClr val="FFFFFF"/>
                </a:solidFill>
                <a:latin typeface="Arial Bold"/>
                <a:ea typeface="Arial Bold"/>
                <a:cs typeface="Arial Bold"/>
                <a:sym typeface="Arial Bold"/>
              </a:rPr>
              <a:t>TRƯỜNG ĐẠI HỌC NGUYỄN TẤT THÀNH</a:t>
            </a:r>
          </a:p>
          <a:p>
            <a:pPr algn="ctr">
              <a:lnSpc>
                <a:spcPts val="3240"/>
              </a:lnSpc>
            </a:pPr>
            <a:r>
              <a:rPr lang="en-US" sz="2700" b="true">
                <a:solidFill>
                  <a:srgbClr val="FFFFFF"/>
                </a:solidFill>
                <a:latin typeface="Arial Bold"/>
                <a:ea typeface="Arial Bold"/>
                <a:cs typeface="Arial Bold"/>
                <a:sym typeface="Arial Bold"/>
              </a:rPr>
              <a:t>KHOA CÔNG NGHỆ THÔNG TIN</a:t>
            </a:r>
          </a:p>
        </p:txBody>
      </p:sp>
      <p:sp>
        <p:nvSpPr>
          <p:cNvPr name="TextBox 15" id="15"/>
          <p:cNvSpPr txBox="true"/>
          <p:nvPr/>
        </p:nvSpPr>
        <p:spPr>
          <a:xfrm rot="0">
            <a:off x="8783948" y="5206365"/>
            <a:ext cx="7118298" cy="4371340"/>
          </a:xfrm>
          <a:prstGeom prst="rect">
            <a:avLst/>
          </a:prstGeom>
        </p:spPr>
        <p:txBody>
          <a:bodyPr anchor="t" rtlCol="false" tIns="0" lIns="0" bIns="0" rIns="0">
            <a:spAutoFit/>
          </a:bodyPr>
          <a:lstStyle/>
          <a:p>
            <a:pPr algn="l">
              <a:lnSpc>
                <a:spcPts val="4339"/>
              </a:lnSpc>
            </a:pPr>
            <a:r>
              <a:rPr lang="en-US" sz="2799" b="true">
                <a:solidFill>
                  <a:srgbClr val="C00000"/>
                </a:solidFill>
                <a:latin typeface="Arial Bold"/>
                <a:ea typeface="Arial Bold"/>
                <a:cs typeface="Arial Bold"/>
                <a:sym typeface="Arial Bold"/>
              </a:rPr>
              <a:t>HỌ TÊN SINH VIÊN</a:t>
            </a:r>
          </a:p>
          <a:p>
            <a:pPr algn="l">
              <a:lnSpc>
                <a:spcPts val="4339"/>
              </a:lnSpc>
            </a:pPr>
            <a:r>
              <a:rPr lang="en-US" sz="2799" b="true">
                <a:solidFill>
                  <a:srgbClr val="002060"/>
                </a:solidFill>
                <a:latin typeface="Arial Bold"/>
                <a:ea typeface="Arial Bold"/>
                <a:cs typeface="Arial Bold"/>
                <a:sym typeface="Arial Bold"/>
              </a:rPr>
              <a:t>ĐẶNG THANH PHÚC</a:t>
            </a:r>
          </a:p>
          <a:p>
            <a:pPr algn="l">
              <a:lnSpc>
                <a:spcPts val="4339"/>
              </a:lnSpc>
            </a:pPr>
            <a:r>
              <a:rPr lang="en-US" sz="2799" b="true">
                <a:solidFill>
                  <a:srgbClr val="002060"/>
                </a:solidFill>
                <a:latin typeface="Arial Bold"/>
                <a:ea typeface="Arial Bold"/>
                <a:cs typeface="Arial Bold"/>
                <a:sym typeface="Arial Bold"/>
              </a:rPr>
              <a:t>NGUYỄN HOÀNG ĐỨC</a:t>
            </a:r>
          </a:p>
          <a:p>
            <a:pPr algn="l">
              <a:lnSpc>
                <a:spcPts val="4339"/>
              </a:lnSpc>
            </a:pPr>
            <a:r>
              <a:rPr lang="en-US" sz="2799" b="true">
                <a:solidFill>
                  <a:srgbClr val="002060"/>
                </a:solidFill>
                <a:latin typeface="Arial Bold"/>
                <a:ea typeface="Arial Bold"/>
                <a:cs typeface="Arial Bold"/>
                <a:sym typeface="Arial Bold"/>
              </a:rPr>
              <a:t>ĐOÀN VĨ CƯỜNG</a:t>
            </a:r>
          </a:p>
          <a:p>
            <a:pPr algn="l">
              <a:lnSpc>
                <a:spcPts val="4339"/>
              </a:lnSpc>
            </a:pPr>
            <a:r>
              <a:rPr lang="en-US" b="true" sz="2799">
                <a:solidFill>
                  <a:srgbClr val="C00000"/>
                </a:solidFill>
                <a:latin typeface="Arial Bold"/>
                <a:ea typeface="Arial Bold"/>
                <a:cs typeface="Arial Bold"/>
                <a:sym typeface="Arial Bold"/>
              </a:rPr>
              <a:t>GIẢNG VIÊN HƯỚNG DẪN</a:t>
            </a:r>
          </a:p>
          <a:p>
            <a:pPr algn="l">
              <a:lnSpc>
                <a:spcPts val="4339"/>
              </a:lnSpc>
            </a:pPr>
            <a:r>
              <a:rPr lang="en-US" b="true" sz="2799">
                <a:solidFill>
                  <a:srgbClr val="002060"/>
                </a:solidFill>
                <a:latin typeface="Arial Bold"/>
                <a:ea typeface="Arial Bold"/>
                <a:cs typeface="Arial Bold"/>
                <a:sym typeface="Arial Bold"/>
              </a:rPr>
              <a:t>THS. TRẦN CHÂU THANH THIỆN</a:t>
            </a:r>
          </a:p>
          <a:p>
            <a:pPr algn="l">
              <a:lnSpc>
                <a:spcPts val="4339"/>
              </a:lnSpc>
            </a:pPr>
            <a:r>
              <a:rPr lang="en-US" b="true" sz="2799">
                <a:solidFill>
                  <a:srgbClr val="C00000"/>
                </a:solidFill>
                <a:latin typeface="Arial Bold"/>
                <a:ea typeface="Arial Bold"/>
                <a:cs typeface="Arial Bold"/>
                <a:sym typeface="Arial Bold"/>
              </a:rPr>
              <a:t>NGÀNH: </a:t>
            </a:r>
            <a:r>
              <a:rPr lang="en-US" b="true" sz="2799">
                <a:solidFill>
                  <a:srgbClr val="002060"/>
                </a:solidFill>
                <a:latin typeface="Arial Bold"/>
                <a:ea typeface="Arial Bold"/>
                <a:cs typeface="Arial Bold"/>
                <a:sym typeface="Arial Bold"/>
              </a:rPr>
              <a:t>TRÍ TUỆ NHÂN TẠO</a:t>
            </a:r>
          </a:p>
          <a:p>
            <a:pPr algn="l">
              <a:lnSpc>
                <a:spcPts val="4339"/>
              </a:lnSpc>
            </a:pPr>
            <a:r>
              <a:rPr lang="en-US" b="true" sz="2799">
                <a:solidFill>
                  <a:srgbClr val="C00000"/>
                </a:solidFill>
                <a:latin typeface="Arial Bold"/>
                <a:ea typeface="Arial Bold"/>
                <a:cs typeface="Arial Bold"/>
                <a:sym typeface="Arial Bold"/>
              </a:rPr>
              <a:t>KHÓA: </a:t>
            </a:r>
            <a:r>
              <a:rPr lang="en-US" b="true" sz="2799">
                <a:solidFill>
                  <a:srgbClr val="002060"/>
                </a:solidFill>
                <a:latin typeface="Arial Bold"/>
                <a:ea typeface="Arial Bold"/>
                <a:cs typeface="Arial Bold"/>
                <a:sym typeface="Arial Bold"/>
              </a:rPr>
              <a:t>2021</a:t>
            </a:r>
          </a:p>
        </p:txBody>
      </p:sp>
      <p:sp>
        <p:nvSpPr>
          <p:cNvPr name="TextBox 16" id="16"/>
          <p:cNvSpPr txBox="true"/>
          <p:nvPr/>
        </p:nvSpPr>
        <p:spPr>
          <a:xfrm rot="0">
            <a:off x="-212139" y="2666087"/>
            <a:ext cx="17992174" cy="575400"/>
          </a:xfrm>
          <a:prstGeom prst="rect">
            <a:avLst/>
          </a:prstGeom>
        </p:spPr>
        <p:txBody>
          <a:bodyPr anchor="t" rtlCol="false" tIns="0" lIns="0" bIns="0" rIns="0">
            <a:spAutoFit/>
          </a:bodyPr>
          <a:lstStyle/>
          <a:p>
            <a:pPr algn="ctr">
              <a:lnSpc>
                <a:spcPts val="3600"/>
              </a:lnSpc>
            </a:pPr>
            <a:r>
              <a:rPr lang="en-US" sz="3000" b="true">
                <a:solidFill>
                  <a:srgbClr val="002060"/>
                </a:solidFill>
                <a:latin typeface="Arial Bold"/>
                <a:ea typeface="Arial Bold"/>
                <a:cs typeface="Arial Bold"/>
                <a:sym typeface="Arial Bold"/>
              </a:rPr>
              <a:t>TÊN ĐỀ TÀI</a:t>
            </a:r>
          </a:p>
        </p:txBody>
      </p:sp>
      <p:sp>
        <p:nvSpPr>
          <p:cNvPr name="TextBox 17" id="17"/>
          <p:cNvSpPr txBox="true"/>
          <p:nvPr/>
        </p:nvSpPr>
        <p:spPr>
          <a:xfrm rot="0">
            <a:off x="6077092" y="9685981"/>
            <a:ext cx="6283536" cy="361950"/>
          </a:xfrm>
          <a:prstGeom prst="rect">
            <a:avLst/>
          </a:prstGeom>
        </p:spPr>
        <p:txBody>
          <a:bodyPr anchor="t" rtlCol="false" tIns="0" lIns="0" bIns="0" rIns="0">
            <a:spAutoFit/>
          </a:bodyPr>
          <a:lstStyle/>
          <a:p>
            <a:pPr algn="l">
              <a:lnSpc>
                <a:spcPts val="2520"/>
              </a:lnSpc>
            </a:pPr>
            <a:r>
              <a:rPr lang="en-US" sz="2100" b="true">
                <a:solidFill>
                  <a:srgbClr val="FFFFFF"/>
                </a:solidFill>
                <a:latin typeface="Arial Bold"/>
                <a:ea typeface="Arial Bold"/>
                <a:cs typeface="Arial Bold"/>
                <a:sym typeface="Arial Bold"/>
              </a:rPr>
              <a:t>TP. HỒ CHÍ MÌNH, NGÀY 24 THÁNG 12 NĂM 2024</a:t>
            </a:r>
          </a:p>
        </p:txBody>
      </p:sp>
      <p:sp>
        <p:nvSpPr>
          <p:cNvPr name="TextBox 18" id="18"/>
          <p:cNvSpPr txBox="true"/>
          <p:nvPr/>
        </p:nvSpPr>
        <p:spPr>
          <a:xfrm rot="0">
            <a:off x="1417184" y="3289112"/>
            <a:ext cx="15237497" cy="1466850"/>
          </a:xfrm>
          <a:prstGeom prst="rect">
            <a:avLst/>
          </a:prstGeom>
        </p:spPr>
        <p:txBody>
          <a:bodyPr anchor="t" rtlCol="false" tIns="0" lIns="0" bIns="0" rIns="0">
            <a:spAutoFit/>
          </a:bodyPr>
          <a:lstStyle/>
          <a:p>
            <a:pPr algn="ctr">
              <a:lnSpc>
                <a:spcPts val="5400"/>
              </a:lnSpc>
            </a:pPr>
            <a:r>
              <a:rPr lang="en-US" sz="4500" b="true">
                <a:solidFill>
                  <a:srgbClr val="FF0000"/>
                </a:solidFill>
                <a:latin typeface="Arial Bold"/>
                <a:ea typeface="Arial Bold"/>
                <a:cs typeface="Arial Bold"/>
                <a:sym typeface="Arial Bold"/>
              </a:rPr>
              <a:t> DỰ ĐOÁN KHẢ NĂNG TRẢ NỢ CỦA KHÁCH HÀNG BẰNG MÔ HÌNH HỌC MÁY</a:t>
            </a:r>
          </a:p>
        </p:txBody>
      </p:sp>
      <p:sp>
        <p:nvSpPr>
          <p:cNvPr name="TextBox 19" id="19"/>
          <p:cNvSpPr txBox="true"/>
          <p:nvPr/>
        </p:nvSpPr>
        <p:spPr>
          <a:xfrm rot="0">
            <a:off x="190947" y="1151269"/>
            <a:ext cx="18005612" cy="1425445"/>
          </a:xfrm>
          <a:prstGeom prst="rect">
            <a:avLst/>
          </a:prstGeom>
        </p:spPr>
        <p:txBody>
          <a:bodyPr anchor="t" rtlCol="false" tIns="0" lIns="0" bIns="0" rIns="0">
            <a:spAutoFit/>
          </a:bodyPr>
          <a:lstStyle/>
          <a:p>
            <a:pPr algn="ctr">
              <a:lnSpc>
                <a:spcPts val="5040"/>
              </a:lnSpc>
            </a:pPr>
            <a:r>
              <a:rPr lang="en-US" sz="4200" b="true">
                <a:solidFill>
                  <a:srgbClr val="C00000"/>
                </a:solidFill>
                <a:latin typeface="Arial Bold"/>
                <a:ea typeface="Arial Bold"/>
                <a:cs typeface="Arial Bold"/>
                <a:sym typeface="Arial Bold"/>
              </a:rPr>
              <a:t>BÁO CÁO TẠI HỘI ĐỒNG </a:t>
            </a:r>
          </a:p>
          <a:p>
            <a:pPr algn="ctr">
              <a:lnSpc>
                <a:spcPts val="5040"/>
              </a:lnSpc>
            </a:pPr>
            <a:r>
              <a:rPr lang="en-US" sz="4200" b="true">
                <a:solidFill>
                  <a:srgbClr val="C00000"/>
                </a:solidFill>
                <a:latin typeface="Arial Bold"/>
                <a:ea typeface="Arial Bold"/>
                <a:cs typeface="Arial Bold"/>
                <a:sym typeface="Arial Bold"/>
              </a:rPr>
              <a:t>ĐÁNH GIÁ THỰC TẬP TỐT NGHIỆP</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9144000" y="2313941"/>
            <a:ext cx="8620347" cy="6663579"/>
          </a:xfrm>
          <a:custGeom>
            <a:avLst/>
            <a:gdLst/>
            <a:ahLst/>
            <a:cxnLst/>
            <a:rect r="r" b="b" t="t" l="l"/>
            <a:pathLst>
              <a:path h="6663579" w="8620347">
                <a:moveTo>
                  <a:pt x="0" y="0"/>
                </a:moveTo>
                <a:lnTo>
                  <a:pt x="8620347" y="0"/>
                </a:lnTo>
                <a:lnTo>
                  <a:pt x="8620347" y="6663578"/>
                </a:lnTo>
                <a:lnTo>
                  <a:pt x="0" y="6663578"/>
                </a:lnTo>
                <a:lnTo>
                  <a:pt x="0" y="0"/>
                </a:lnTo>
                <a:close/>
              </a:path>
            </a:pathLst>
          </a:custGeom>
          <a:blipFill>
            <a:blip r:embed="rId4"/>
            <a:stretch>
              <a:fillRect l="-358" t="0" r="-358" b="0"/>
            </a:stretch>
          </a:blipFill>
        </p:spPr>
      </p:sp>
      <p:sp>
        <p:nvSpPr>
          <p:cNvPr name="TextBox 9" id="9"/>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Tiền xử lý dữ liệu</a:t>
            </a:r>
          </a:p>
        </p:txBody>
      </p:sp>
      <p:sp>
        <p:nvSpPr>
          <p:cNvPr name="TextBox 10" id="10"/>
          <p:cNvSpPr txBox="true"/>
          <p:nvPr/>
        </p:nvSpPr>
        <p:spPr>
          <a:xfrm rot="0">
            <a:off x="639763" y="2180591"/>
            <a:ext cx="8420409" cy="7442200"/>
          </a:xfrm>
          <a:prstGeom prst="rect">
            <a:avLst/>
          </a:prstGeom>
        </p:spPr>
        <p:txBody>
          <a:bodyPr anchor="t" rtlCol="false" tIns="0" lIns="0" bIns="0" rIns="0">
            <a:spAutoFit/>
          </a:bodyPr>
          <a:lstStyle/>
          <a:p>
            <a:pPr algn="l">
              <a:lnSpc>
                <a:spcPts val="3499"/>
              </a:lnSpc>
            </a:pPr>
            <a:r>
              <a:rPr lang="en-US" sz="2499">
                <a:solidFill>
                  <a:srgbClr val="006CCD"/>
                </a:solidFill>
                <a:latin typeface="Arimo"/>
                <a:ea typeface="Arimo"/>
                <a:cs typeface="Arimo"/>
                <a:sym typeface="Arimo"/>
              </a:rPr>
              <a:t>1. </a:t>
            </a:r>
            <a:r>
              <a:rPr lang="en-US" sz="2499" b="true">
                <a:solidFill>
                  <a:srgbClr val="006CCD"/>
                </a:solidFill>
                <a:latin typeface="Arimo Bold"/>
                <a:ea typeface="Arimo Bold"/>
                <a:cs typeface="Arimo Bold"/>
                <a:sym typeface="Arimo Bold"/>
              </a:rPr>
              <a:t>Xử lý giá trị thiếu:</a:t>
            </a:r>
            <a:r>
              <a:rPr lang="en-US" sz="2499">
                <a:solidFill>
                  <a:srgbClr val="006CCD"/>
                </a:solidFill>
                <a:latin typeface="Arimo"/>
                <a:ea typeface="Arimo"/>
                <a:cs typeface="Arimo"/>
                <a:sym typeface="Arimo"/>
              </a:rPr>
              <a:t> </a:t>
            </a:r>
            <a:r>
              <a:rPr lang="en-US" sz="2499">
                <a:solidFill>
                  <a:srgbClr val="000000"/>
                </a:solidFill>
                <a:latin typeface="Arimo"/>
                <a:ea typeface="Arimo"/>
                <a:cs typeface="Arimo"/>
                <a:sym typeface="Arimo"/>
              </a:rPr>
              <a:t>Kiểm tra các cột có giá trị thiếu và áp dụng phương pháp xử lý phù hợp:</a:t>
            </a:r>
          </a:p>
          <a:p>
            <a:pPr algn="l" marL="539746" indent="-269873" lvl="1">
              <a:lnSpc>
                <a:spcPts val="3499"/>
              </a:lnSpc>
              <a:buFont typeface="Arial"/>
              <a:buChar char="•"/>
            </a:pPr>
            <a:r>
              <a:rPr lang="en-US" sz="2499">
                <a:solidFill>
                  <a:srgbClr val="000000"/>
                </a:solidFill>
                <a:latin typeface="Arimo"/>
                <a:ea typeface="Arimo"/>
                <a:cs typeface="Arimo"/>
                <a:sym typeface="Arimo"/>
              </a:rPr>
              <a:t> </a:t>
            </a:r>
            <a:r>
              <a:rPr lang="en-US" b="true" sz="2499">
                <a:solidFill>
                  <a:srgbClr val="000000"/>
                </a:solidFill>
                <a:latin typeface="Arimo Bold"/>
                <a:ea typeface="Arimo Bold"/>
                <a:cs typeface="Arimo Bold"/>
                <a:sym typeface="Arimo Bold"/>
              </a:rPr>
              <a:t>dti:</a:t>
            </a:r>
            <a:r>
              <a:rPr lang="en-US" sz="2499">
                <a:solidFill>
                  <a:srgbClr val="000000"/>
                </a:solidFill>
                <a:latin typeface="Arimo"/>
                <a:ea typeface="Arimo"/>
                <a:cs typeface="Arimo"/>
                <a:sym typeface="Arimo"/>
              </a:rPr>
              <a:t> Có 100 giá trị thiếu. Có thể điền bằng giá trị trung bình hoặc trung vị.</a:t>
            </a:r>
          </a:p>
          <a:p>
            <a:pPr algn="l" marL="539746" indent="-269873" lvl="1">
              <a:lnSpc>
                <a:spcPts val="3499"/>
              </a:lnSpc>
              <a:buFont typeface="Arial"/>
              <a:buChar char="•"/>
            </a:pPr>
            <a:r>
              <a:rPr lang="en-US" sz="2499">
                <a:solidFill>
                  <a:srgbClr val="000000"/>
                </a:solidFill>
                <a:latin typeface="Arimo"/>
                <a:ea typeface="Arimo"/>
                <a:cs typeface="Arimo"/>
                <a:sym typeface="Arimo"/>
              </a:rPr>
              <a:t> </a:t>
            </a:r>
            <a:r>
              <a:rPr lang="en-US" b="true" sz="2499">
                <a:solidFill>
                  <a:srgbClr val="000000"/>
                </a:solidFill>
                <a:latin typeface="Arimo Bold"/>
                <a:ea typeface="Arimo Bold"/>
                <a:cs typeface="Arimo Bold"/>
                <a:sym typeface="Arimo Bold"/>
              </a:rPr>
              <a:t>revol_util: </a:t>
            </a:r>
            <a:r>
              <a:rPr lang="en-US" sz="2499">
                <a:solidFill>
                  <a:srgbClr val="000000"/>
                </a:solidFill>
                <a:latin typeface="Arimo"/>
                <a:ea typeface="Arimo"/>
                <a:cs typeface="Arimo"/>
                <a:sym typeface="Arimo"/>
              </a:rPr>
              <a:t>Có 12 giá trị thiếu. Điền bằng giá trị trung bình.</a:t>
            </a:r>
          </a:p>
          <a:p>
            <a:pPr algn="l" marL="539746" indent="-269873" lvl="1">
              <a:lnSpc>
                <a:spcPts val="3499"/>
              </a:lnSpc>
              <a:buFont typeface="Arial"/>
              <a:buChar char="•"/>
            </a:pPr>
            <a:r>
              <a:rPr lang="en-US" b="true" sz="2499">
                <a:solidFill>
                  <a:srgbClr val="000000"/>
                </a:solidFill>
                <a:latin typeface="Arimo Bold"/>
                <a:ea typeface="Arimo Bold"/>
                <a:cs typeface="Arimo Bold"/>
                <a:sym typeface="Arimo Bold"/>
              </a:rPr>
              <a:t> delinq_2yrs:</a:t>
            </a:r>
            <a:r>
              <a:rPr lang="en-US" sz="2499">
                <a:solidFill>
                  <a:srgbClr val="000000"/>
                </a:solidFill>
                <a:latin typeface="Arimo"/>
                <a:ea typeface="Arimo"/>
                <a:cs typeface="Arimo"/>
                <a:sym typeface="Arimo"/>
              </a:rPr>
              <a:t> Có 34 giá trị thiếu. Điền bằng 0 (không có lần chậm thanh toán).</a:t>
            </a:r>
          </a:p>
          <a:p>
            <a:pPr algn="l">
              <a:lnSpc>
                <a:spcPts val="3499"/>
              </a:lnSpc>
            </a:pPr>
          </a:p>
          <a:p>
            <a:pPr algn="l">
              <a:lnSpc>
                <a:spcPts val="3499"/>
              </a:lnSpc>
            </a:pPr>
            <a:r>
              <a:rPr lang="en-US" sz="2499" b="true">
                <a:solidFill>
                  <a:srgbClr val="006CCD"/>
                </a:solidFill>
                <a:latin typeface="Arimo Bold"/>
                <a:ea typeface="Arimo Bold"/>
                <a:cs typeface="Arimo Bold"/>
                <a:sym typeface="Arimo Bold"/>
              </a:rPr>
              <a:t>2. Mã hóa biến phân loại:</a:t>
            </a:r>
            <a:r>
              <a:rPr lang="en-US" sz="2499" b="true">
                <a:solidFill>
                  <a:srgbClr val="000000"/>
                </a:solidFill>
                <a:latin typeface="Arimo Bold"/>
                <a:ea typeface="Arimo Bold"/>
                <a:cs typeface="Arimo Bold"/>
                <a:sym typeface="Arimo Bold"/>
              </a:rPr>
              <a:t> </a:t>
            </a:r>
            <a:r>
              <a:rPr lang="en-US" sz="2499">
                <a:solidFill>
                  <a:srgbClr val="000000"/>
                </a:solidFill>
                <a:latin typeface="Arimo"/>
                <a:ea typeface="Arimo"/>
                <a:cs typeface="Arimo"/>
                <a:sym typeface="Arimo"/>
              </a:rPr>
              <a:t>Cột purpose là một biến phân loại. Cần chuyển đổi thành dạng số:</a:t>
            </a:r>
          </a:p>
          <a:p>
            <a:pPr algn="l" marL="539746" indent="-269873" lvl="1">
              <a:lnSpc>
                <a:spcPts val="3499"/>
              </a:lnSpc>
              <a:buFont typeface="Arial"/>
              <a:buChar char="•"/>
            </a:pPr>
            <a:r>
              <a:rPr lang="en-US" sz="2499">
                <a:solidFill>
                  <a:srgbClr val="000000"/>
                </a:solidFill>
                <a:latin typeface="Arimo"/>
                <a:ea typeface="Arimo"/>
                <a:cs typeface="Arimo"/>
                <a:sym typeface="Arimo"/>
              </a:rPr>
              <a:t>Label Encoding: Gán số nguyên cho từng giá trị.</a:t>
            </a:r>
          </a:p>
          <a:p>
            <a:pPr algn="l">
              <a:lnSpc>
                <a:spcPts val="3499"/>
              </a:lnSpc>
            </a:pPr>
          </a:p>
          <a:p>
            <a:pPr algn="l">
              <a:lnSpc>
                <a:spcPts val="3499"/>
              </a:lnSpc>
            </a:pPr>
            <a:r>
              <a:rPr lang="en-US" sz="2499" b="true">
                <a:solidFill>
                  <a:srgbClr val="006CCD"/>
                </a:solidFill>
                <a:latin typeface="Arimo Bold"/>
                <a:ea typeface="Arimo Bold"/>
                <a:cs typeface="Arimo Bold"/>
                <a:sym typeface="Arimo Bold"/>
              </a:rPr>
              <a:t>3. Chuẩn hóa dữ liệu: </a:t>
            </a:r>
            <a:r>
              <a:rPr lang="en-US" sz="2499">
                <a:solidFill>
                  <a:srgbClr val="000000"/>
                </a:solidFill>
                <a:latin typeface="Arimo"/>
                <a:ea typeface="Arimo"/>
                <a:cs typeface="Arimo"/>
                <a:sym typeface="Arimo"/>
              </a:rPr>
              <a:t>Để cải thiện hiệu quả mô hình học máy:</a:t>
            </a:r>
          </a:p>
          <a:p>
            <a:pPr algn="l" marL="539746" indent="-269873" lvl="1">
              <a:lnSpc>
                <a:spcPts val="3499"/>
              </a:lnSpc>
              <a:buFont typeface="Arial"/>
              <a:buChar char="•"/>
            </a:pPr>
            <a:r>
              <a:rPr lang="en-US" sz="2499">
                <a:solidFill>
                  <a:srgbClr val="000000"/>
                </a:solidFill>
                <a:latin typeface="Arimo"/>
                <a:ea typeface="Arimo"/>
                <a:cs typeface="Arimo"/>
                <a:sym typeface="Arimo"/>
              </a:rPr>
              <a:t>Chuẩn hóa các biến số học (fico, int_rate, installment, v.v.) về cùng thang giá trị</a:t>
            </a:r>
          </a:p>
        </p:txBody>
      </p:sp>
      <p:sp>
        <p:nvSpPr>
          <p:cNvPr name="TextBox 11" id="11"/>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Xây dựng mô hình</a:t>
            </a:r>
          </a:p>
        </p:txBody>
      </p:sp>
      <p:sp>
        <p:nvSpPr>
          <p:cNvPr name="TextBox 12" id="12"/>
          <p:cNvSpPr txBox="true"/>
          <p:nvPr/>
        </p:nvSpPr>
        <p:spPr>
          <a:xfrm rot="0">
            <a:off x="11394194" y="9006094"/>
            <a:ext cx="4119959" cy="647065"/>
          </a:xfrm>
          <a:prstGeom prst="rect">
            <a:avLst/>
          </a:prstGeom>
        </p:spPr>
        <p:txBody>
          <a:bodyPr anchor="t" rtlCol="false" tIns="0" lIns="0" bIns="0" rIns="0">
            <a:spAutoFit/>
          </a:bodyPr>
          <a:lstStyle/>
          <a:p>
            <a:pPr algn="ctr">
              <a:lnSpc>
                <a:spcPts val="4759"/>
              </a:lnSpc>
            </a:pPr>
            <a:r>
              <a:rPr lang="en-US" sz="3399" b="true">
                <a:solidFill>
                  <a:srgbClr val="006CCD"/>
                </a:solidFill>
                <a:latin typeface="Arial Bold"/>
                <a:ea typeface="Arial Bold"/>
                <a:cs typeface="Arial Bold"/>
                <a:sym typeface="Arial Bold"/>
              </a:rPr>
              <a:t>Ma trận tương quan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9121140" y="2485391"/>
            <a:ext cx="8138160" cy="1575883"/>
          </a:xfrm>
          <a:custGeom>
            <a:avLst/>
            <a:gdLst/>
            <a:ahLst/>
            <a:cxnLst/>
            <a:rect r="r" b="b" t="t" l="l"/>
            <a:pathLst>
              <a:path h="1575883" w="8138160">
                <a:moveTo>
                  <a:pt x="0" y="0"/>
                </a:moveTo>
                <a:lnTo>
                  <a:pt x="8138160" y="0"/>
                </a:lnTo>
                <a:lnTo>
                  <a:pt x="8138160" y="1575883"/>
                </a:lnTo>
                <a:lnTo>
                  <a:pt x="0" y="1575883"/>
                </a:lnTo>
                <a:lnTo>
                  <a:pt x="0" y="0"/>
                </a:lnTo>
                <a:close/>
              </a:path>
            </a:pathLst>
          </a:custGeom>
          <a:blipFill>
            <a:blip r:embed="rId4"/>
            <a:stretch>
              <a:fillRect l="0" t="0" r="-9299" b="0"/>
            </a:stretch>
          </a:blipFill>
        </p:spPr>
      </p:sp>
      <p:sp>
        <p:nvSpPr>
          <p:cNvPr name="Freeform 9" id="9"/>
          <p:cNvSpPr/>
          <p:nvPr/>
        </p:nvSpPr>
        <p:spPr>
          <a:xfrm flipH="false" flipV="false" rot="0">
            <a:off x="5102107" y="4223199"/>
            <a:ext cx="7289409" cy="5838767"/>
          </a:xfrm>
          <a:custGeom>
            <a:avLst/>
            <a:gdLst/>
            <a:ahLst/>
            <a:cxnLst/>
            <a:rect r="r" b="b" t="t" l="l"/>
            <a:pathLst>
              <a:path h="5838767" w="7289409">
                <a:moveTo>
                  <a:pt x="0" y="0"/>
                </a:moveTo>
                <a:lnTo>
                  <a:pt x="7289409" y="0"/>
                </a:lnTo>
                <a:lnTo>
                  <a:pt x="7289409" y="5838767"/>
                </a:lnTo>
                <a:lnTo>
                  <a:pt x="0" y="5838767"/>
                </a:lnTo>
                <a:lnTo>
                  <a:pt x="0" y="0"/>
                </a:lnTo>
                <a:close/>
              </a:path>
            </a:pathLst>
          </a:custGeom>
          <a:blipFill>
            <a:blip r:embed="rId5"/>
            <a:stretch>
              <a:fillRect l="0" t="-142" r="0" b="-142"/>
            </a:stretch>
          </a:blipFill>
        </p:spPr>
      </p:sp>
      <p:sp>
        <p:nvSpPr>
          <p:cNvPr name="TextBox 10" id="10"/>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 Chia dữ liệu để huấn luyện</a:t>
            </a:r>
          </a:p>
        </p:txBody>
      </p:sp>
      <p:sp>
        <p:nvSpPr>
          <p:cNvPr name="TextBox 11" id="11"/>
          <p:cNvSpPr txBox="true"/>
          <p:nvPr/>
        </p:nvSpPr>
        <p:spPr>
          <a:xfrm rot="0">
            <a:off x="377917" y="2256791"/>
            <a:ext cx="8743223" cy="218440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Tách dữ liệu thành tập huấn luyện và tập kiểm tra theo tỷ lệ 70/30 </a:t>
            </a:r>
          </a:p>
          <a:p>
            <a:pPr algn="l" marL="539746" indent="-269873" lvl="1">
              <a:lnSpc>
                <a:spcPts val="3499"/>
              </a:lnSpc>
              <a:buFont typeface="Arial"/>
              <a:buChar char="•"/>
            </a:pPr>
            <a:r>
              <a:rPr lang="en-US" sz="2499">
                <a:solidFill>
                  <a:srgbClr val="000000"/>
                </a:solidFill>
                <a:latin typeface="Arimo"/>
                <a:ea typeface="Arimo"/>
                <a:cs typeface="Arimo"/>
                <a:sym typeface="Arimo"/>
              </a:rPr>
              <a:t>Đầu vào (X): Tất cả các cột ngoại trừ not_fully_paid.</a:t>
            </a:r>
          </a:p>
          <a:p>
            <a:pPr algn="l" marL="539746" indent="-269873" lvl="1">
              <a:lnSpc>
                <a:spcPts val="3499"/>
              </a:lnSpc>
              <a:buFont typeface="Arial"/>
              <a:buChar char="•"/>
            </a:pPr>
            <a:r>
              <a:rPr lang="en-US" sz="2499">
                <a:solidFill>
                  <a:srgbClr val="000000"/>
                </a:solidFill>
                <a:latin typeface="Arimo"/>
                <a:ea typeface="Arimo"/>
                <a:cs typeface="Arimo"/>
                <a:sym typeface="Arimo"/>
              </a:rPr>
              <a:t>Đầu ra (y): Cột not_fully_paid.</a:t>
            </a:r>
          </a:p>
          <a:p>
            <a:pPr algn="l">
              <a:lnSpc>
                <a:spcPts val="3499"/>
              </a:lnSpc>
            </a:pPr>
          </a:p>
        </p:txBody>
      </p:sp>
      <p:sp>
        <p:nvSpPr>
          <p:cNvPr name="TextBox 12" id="12"/>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Xây dựng mô hình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8376041" y="1897573"/>
            <a:ext cx="8596470" cy="7360727"/>
          </a:xfrm>
          <a:custGeom>
            <a:avLst/>
            <a:gdLst/>
            <a:ahLst/>
            <a:cxnLst/>
            <a:rect r="r" b="b" t="t" l="l"/>
            <a:pathLst>
              <a:path h="7360727" w="8596470">
                <a:moveTo>
                  <a:pt x="0" y="0"/>
                </a:moveTo>
                <a:lnTo>
                  <a:pt x="8596470" y="0"/>
                </a:lnTo>
                <a:lnTo>
                  <a:pt x="8596470" y="7360727"/>
                </a:lnTo>
                <a:lnTo>
                  <a:pt x="0" y="7360727"/>
                </a:lnTo>
                <a:lnTo>
                  <a:pt x="0" y="0"/>
                </a:lnTo>
                <a:close/>
              </a:path>
            </a:pathLst>
          </a:custGeom>
          <a:blipFill>
            <a:blip r:embed="rId4"/>
            <a:stretch>
              <a:fillRect l="0" t="0" r="0" b="0"/>
            </a:stretch>
          </a:blipFill>
        </p:spPr>
      </p:sp>
      <p:sp>
        <p:nvSpPr>
          <p:cNvPr name="TextBox 9" id="9"/>
          <p:cNvSpPr txBox="true"/>
          <p:nvPr/>
        </p:nvSpPr>
        <p:spPr>
          <a:xfrm rot="0">
            <a:off x="131444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Xây dựng mô hình</a:t>
            </a:r>
          </a:p>
        </p:txBody>
      </p:sp>
      <p:sp>
        <p:nvSpPr>
          <p:cNvPr name="TextBox 10" id="10"/>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 Lựa chọn mô hình </a:t>
            </a:r>
          </a:p>
        </p:txBody>
      </p:sp>
      <p:sp>
        <p:nvSpPr>
          <p:cNvPr name="TextBox 11" id="11"/>
          <p:cNvSpPr txBox="true"/>
          <p:nvPr/>
        </p:nvSpPr>
        <p:spPr>
          <a:xfrm rot="0">
            <a:off x="507043" y="2256791"/>
            <a:ext cx="7139550" cy="6565900"/>
          </a:xfrm>
          <a:prstGeom prst="rect">
            <a:avLst/>
          </a:prstGeom>
        </p:spPr>
        <p:txBody>
          <a:bodyPr anchor="t" rtlCol="false" tIns="0" lIns="0" bIns="0" rIns="0">
            <a:spAutoFit/>
          </a:bodyPr>
          <a:lstStyle/>
          <a:p>
            <a:pPr algn="l">
              <a:lnSpc>
                <a:spcPts val="3499"/>
              </a:lnSpc>
            </a:pPr>
            <a:r>
              <a:rPr lang="en-US" sz="2499" b="true">
                <a:solidFill>
                  <a:srgbClr val="006CCD"/>
                </a:solidFill>
                <a:latin typeface="Arimo Bold"/>
                <a:ea typeface="Arimo Bold"/>
                <a:cs typeface="Arimo Bold"/>
                <a:sym typeface="Arimo Bold"/>
              </a:rPr>
              <a:t>Logistic Regression (Hồi quy Logistic):</a:t>
            </a:r>
          </a:p>
          <a:p>
            <a:pPr algn="l" marL="539746" indent="-269873" lvl="1">
              <a:lnSpc>
                <a:spcPts val="3499"/>
              </a:lnSpc>
              <a:buFont typeface="Arial"/>
              <a:buChar char="•"/>
            </a:pPr>
            <a:r>
              <a:rPr lang="en-US" sz="2499">
                <a:solidFill>
                  <a:srgbClr val="000000"/>
                </a:solidFill>
                <a:latin typeface="Arimo"/>
                <a:ea typeface="Arimo"/>
                <a:cs typeface="Arimo"/>
                <a:sym typeface="Arimo"/>
              </a:rPr>
              <a:t>Mô hình tuyến tính đơn giản, dự đoán xác suất khách hàng không trả đủ nợ dựa trên mối quan hệ tuyến tính giữa biến độc lập và biến mục tiêu.</a:t>
            </a:r>
          </a:p>
          <a:p>
            <a:pPr algn="l" marL="539746" indent="-269873" lvl="1">
              <a:lnSpc>
                <a:spcPts val="3499"/>
              </a:lnSpc>
              <a:buFont typeface="Arial"/>
              <a:buChar char="•"/>
            </a:pPr>
            <a:r>
              <a:rPr lang="en-US" sz="2499">
                <a:solidFill>
                  <a:srgbClr val="000000"/>
                </a:solidFill>
                <a:latin typeface="Arimo"/>
                <a:ea typeface="Arimo"/>
                <a:cs typeface="Arimo"/>
                <a:sym typeface="Arimo"/>
              </a:rPr>
              <a:t>Ưu điểm: Dễ hiểu, dễ triển khai, phù hợp với dữ liệu có cấ</a:t>
            </a:r>
            <a:r>
              <a:rPr lang="en-US" sz="2499">
                <a:solidFill>
                  <a:srgbClr val="000000"/>
                </a:solidFill>
                <a:latin typeface="Arimo"/>
                <a:ea typeface="Arimo"/>
                <a:cs typeface="Arimo"/>
                <a:sym typeface="Arimo"/>
              </a:rPr>
              <a:t>u trúc rõ ràng.</a:t>
            </a:r>
          </a:p>
          <a:p>
            <a:pPr algn="l">
              <a:lnSpc>
                <a:spcPts val="3499"/>
              </a:lnSpc>
            </a:pPr>
            <a:r>
              <a:rPr lang="en-US" sz="2499" b="true">
                <a:solidFill>
                  <a:srgbClr val="006CCD"/>
                </a:solidFill>
                <a:latin typeface="Arimo Bold"/>
                <a:ea typeface="Arimo Bold"/>
                <a:cs typeface="Arimo Bold"/>
                <a:sym typeface="Arimo Bold"/>
              </a:rPr>
              <a:t>XGBoost (Extreme Gradient Boosting):</a:t>
            </a:r>
          </a:p>
          <a:p>
            <a:pPr algn="l" marL="539746" indent="-269873" lvl="1">
              <a:lnSpc>
                <a:spcPts val="3499"/>
              </a:lnSpc>
              <a:buFont typeface="Arial"/>
              <a:buChar char="•"/>
            </a:pPr>
            <a:r>
              <a:rPr lang="en-US" sz="2499">
                <a:solidFill>
                  <a:srgbClr val="000000"/>
                </a:solidFill>
                <a:latin typeface="Arimo"/>
                <a:ea typeface="Arimo"/>
                <a:cs typeface="Arimo"/>
                <a:sym typeface="Arimo"/>
              </a:rPr>
              <a:t>Mô hình boosting hiện đại, mạnh mẽ, tối ưu hóa lỗi thông qua việc kết hợp nhiều cây quyết định nhỏ.</a:t>
            </a:r>
          </a:p>
          <a:p>
            <a:pPr algn="l" marL="539746" indent="-269873" lvl="1">
              <a:lnSpc>
                <a:spcPts val="3499"/>
              </a:lnSpc>
              <a:buFont typeface="Arial"/>
              <a:buChar char="•"/>
            </a:pPr>
            <a:r>
              <a:rPr lang="en-US" sz="2499">
                <a:solidFill>
                  <a:srgbClr val="000000"/>
                </a:solidFill>
                <a:latin typeface="Arimo"/>
                <a:ea typeface="Arimo"/>
                <a:cs typeface="Arimo"/>
                <a:sym typeface="Arimo"/>
              </a:rPr>
              <a:t>Ưu điểm: Hiệ</a:t>
            </a:r>
            <a:r>
              <a:rPr lang="en-US" sz="2499">
                <a:solidFill>
                  <a:srgbClr val="000000"/>
                </a:solidFill>
                <a:latin typeface="Arimo"/>
                <a:ea typeface="Arimo"/>
                <a:cs typeface="Arimo"/>
                <a:sym typeface="Arimo"/>
              </a:rPr>
              <a:t>u suất cao, xử lý dữ liệu mất cân bằng tốt, và có khả năng điều chỉnh tham số linh hoạt.</a:t>
            </a:r>
          </a:p>
          <a:p>
            <a:pPr algn="l">
              <a:lnSpc>
                <a:spcPts val="34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TextBox 8" id="8"/>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So sánh mô hình</a:t>
            </a:r>
          </a:p>
        </p:txBody>
      </p:sp>
      <p:graphicFrame>
        <p:nvGraphicFramePr>
          <p:cNvPr name="Table 9" id="9"/>
          <p:cNvGraphicFramePr>
            <a:graphicFrameLocks noGrp="true"/>
          </p:cNvGraphicFramePr>
          <p:nvPr/>
        </p:nvGraphicFramePr>
        <p:xfrm>
          <a:off x="1314442" y="2485391"/>
          <a:ext cx="14030957" cy="3474418"/>
        </p:xfrm>
        <a:graphic>
          <a:graphicData uri="http://schemas.openxmlformats.org/drawingml/2006/table">
            <a:tbl>
              <a:tblPr/>
              <a:tblGrid>
                <a:gridCol w="4041211"/>
                <a:gridCol w="2497437"/>
                <a:gridCol w="2497437"/>
                <a:gridCol w="2497437"/>
                <a:gridCol w="2497437"/>
              </a:tblGrid>
              <a:tr h="1004367">
                <a:tc>
                  <a:txBody>
                    <a:bodyPr anchor="t" rtlCol="false"/>
                    <a:lstStyle/>
                    <a:p>
                      <a:pPr algn="l">
                        <a:lnSpc>
                          <a:spcPts val="3970"/>
                        </a:lnSpc>
                        <a:defRPr/>
                      </a:pPr>
                      <a:r>
                        <a:rPr lang="en-US" sz="2835">
                          <a:solidFill>
                            <a:srgbClr val="000000"/>
                          </a:solidFill>
                          <a:latin typeface="Montserrat"/>
                          <a:ea typeface="Montserrat"/>
                          <a:cs typeface="Montserrat"/>
                          <a:sym typeface="Montserrat"/>
                        </a:rPr>
                        <a:t>Mô hình</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AUC-ROC</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F1-Score</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Precision</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Recall</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r>
              <a:tr h="1244978">
                <a:tc>
                  <a:txBody>
                    <a:bodyPr anchor="t" rtlCol="false"/>
                    <a:lstStyle/>
                    <a:p>
                      <a:pPr algn="l">
                        <a:lnSpc>
                          <a:spcPts val="3970"/>
                        </a:lnSpc>
                        <a:defRPr/>
                      </a:pPr>
                      <a:r>
                        <a:rPr lang="en-US" sz="2835">
                          <a:solidFill>
                            <a:srgbClr val="000000"/>
                          </a:solidFill>
                          <a:latin typeface="Montserrat"/>
                          <a:ea typeface="Montserrat"/>
                          <a:cs typeface="Montserrat"/>
                          <a:sym typeface="Montserrat"/>
                        </a:rPr>
                        <a:t>Logistic Regression</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0.78</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0.75</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0.78</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0.78</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r>
              <a:tr h="1225073">
                <a:tc>
                  <a:txBody>
                    <a:bodyPr anchor="t" rtlCol="false"/>
                    <a:lstStyle/>
                    <a:p>
                      <a:pPr algn="l">
                        <a:lnSpc>
                          <a:spcPts val="3970"/>
                        </a:lnSpc>
                        <a:defRPr/>
                      </a:pPr>
                      <a:r>
                        <a:rPr lang="en-US" sz="2835">
                          <a:solidFill>
                            <a:srgbClr val="000000"/>
                          </a:solidFill>
                          <a:latin typeface="Montserrat"/>
                          <a:ea typeface="Montserrat"/>
                          <a:cs typeface="Montserrat"/>
                          <a:sym typeface="Montserrat"/>
                        </a:rPr>
                        <a:t>XGBoost</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0.85</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0.85</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0.84</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c>
                  <a:txBody>
                    <a:bodyPr anchor="t" rtlCol="false"/>
                    <a:lstStyle/>
                    <a:p>
                      <a:pPr algn="l">
                        <a:lnSpc>
                          <a:spcPts val="3970"/>
                        </a:lnSpc>
                        <a:defRPr/>
                      </a:pPr>
                      <a:r>
                        <a:rPr lang="en-US" sz="2835">
                          <a:solidFill>
                            <a:srgbClr val="000000"/>
                          </a:solidFill>
                          <a:latin typeface="Montserrat"/>
                          <a:ea typeface="Montserrat"/>
                          <a:cs typeface="Montserrat"/>
                          <a:sym typeface="Montserrat"/>
                        </a:rPr>
                        <a:t>0.85</a:t>
                      </a:r>
                      <a:endParaRPr lang="en-US" sz="1100"/>
                    </a:p>
                  </a:txBody>
                  <a:tcPr marL="190500" marR="190500" marT="190500" marB="190500" anchor="ctr">
                    <a:lnL cmpd="sng" algn="ctr" cap="flat" w="47625">
                      <a:solidFill>
                        <a:srgbClr val="25A8D2"/>
                      </a:solidFill>
                      <a:prstDash val="solid"/>
                      <a:round/>
                      <a:headEnd type="none" w="med" len="med"/>
                      <a:tailEnd type="none" w="med" len="med"/>
                    </a:lnL>
                    <a:lnR cmpd="sng" algn="ctr" cap="flat" w="47625">
                      <a:solidFill>
                        <a:srgbClr val="25A8D2"/>
                      </a:solidFill>
                      <a:prstDash val="solid"/>
                      <a:round/>
                      <a:headEnd type="none" w="med" len="med"/>
                      <a:tailEnd type="none" w="med" len="med"/>
                    </a:lnR>
                    <a:lnT cmpd="sng" algn="ctr" cap="flat" w="47625">
                      <a:solidFill>
                        <a:srgbClr val="25A8D2"/>
                      </a:solidFill>
                      <a:prstDash val="solid"/>
                      <a:round/>
                      <a:headEnd type="none" w="med" len="med"/>
                      <a:tailEnd type="none" w="med" len="med"/>
                    </a:lnT>
                    <a:lnB cmpd="sng" algn="ctr" cap="flat" w="47625">
                      <a:solidFill>
                        <a:srgbClr val="25A8D2"/>
                      </a:solidFill>
                      <a:prstDash val="solid"/>
                      <a:round/>
                      <a:headEnd type="none" w="med" len="med"/>
                      <a:tailEnd type="none" w="med" len="med"/>
                    </a:lnB>
                  </a:tcPr>
                </a:tc>
              </a:tr>
            </a:tbl>
          </a:graphicData>
        </a:graphic>
      </p:graphicFrame>
      <p:sp>
        <p:nvSpPr>
          <p:cNvPr name="TextBox 10" id="10"/>
          <p:cNvSpPr txBox="true"/>
          <p:nvPr/>
        </p:nvSpPr>
        <p:spPr>
          <a:xfrm rot="0">
            <a:off x="131444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Xây dựng mô hình</a:t>
            </a:r>
          </a:p>
        </p:txBody>
      </p:sp>
      <p:sp>
        <p:nvSpPr>
          <p:cNvPr name="TextBox 11" id="11"/>
          <p:cNvSpPr txBox="true"/>
          <p:nvPr/>
        </p:nvSpPr>
        <p:spPr>
          <a:xfrm rot="0">
            <a:off x="346568" y="6274134"/>
            <a:ext cx="16755549" cy="3152775"/>
          </a:xfrm>
          <a:prstGeom prst="rect">
            <a:avLst/>
          </a:prstGeom>
        </p:spPr>
        <p:txBody>
          <a:bodyPr anchor="t" rtlCol="false" tIns="0" lIns="0" bIns="0" rIns="0">
            <a:spAutoFit/>
          </a:bodyPr>
          <a:lstStyle/>
          <a:p>
            <a:pPr algn="l" marL="734064" indent="-367032" lvl="1">
              <a:lnSpc>
                <a:spcPts val="4080"/>
              </a:lnSpc>
              <a:buFont typeface="Arial"/>
              <a:buChar char="•"/>
            </a:pPr>
            <a:r>
              <a:rPr lang="en-US" sz="3400">
                <a:solidFill>
                  <a:srgbClr val="000000"/>
                </a:solidFill>
                <a:latin typeface="Arial"/>
                <a:ea typeface="Arial"/>
                <a:cs typeface="Arial"/>
                <a:sym typeface="Arial"/>
              </a:rPr>
              <a:t>M</a:t>
            </a:r>
            <a:r>
              <a:rPr lang="en-US" sz="3400">
                <a:solidFill>
                  <a:srgbClr val="000000"/>
                </a:solidFill>
                <a:latin typeface="Arial"/>
                <a:ea typeface="Arial"/>
                <a:cs typeface="Arial"/>
                <a:sym typeface="Arial"/>
              </a:rPr>
              <a:t>ô hình XGBoost có độ chính xác nhỉnh hơn so với Logistic nên nhóm lấy XGBoost làm model chính trước</a:t>
            </a:r>
          </a:p>
          <a:p>
            <a:pPr algn="l" marL="734064" indent="-367032" lvl="1">
              <a:lnSpc>
                <a:spcPts val="4080"/>
              </a:lnSpc>
              <a:buFont typeface="Arial"/>
              <a:buChar char="•"/>
            </a:pPr>
            <a:r>
              <a:rPr lang="en-US" sz="3400">
                <a:solidFill>
                  <a:srgbClr val="000000"/>
                </a:solidFill>
                <a:latin typeface="Arial"/>
                <a:ea typeface="Arial"/>
                <a:cs typeface="Arial"/>
                <a:sym typeface="Arial"/>
              </a:rPr>
              <a:t>Sau vài lần test thì nhóm cảm thấy mô hình XGBoost đưa ra kết quả không như mong đợi, có lúc bị sai. </a:t>
            </a:r>
          </a:p>
          <a:p>
            <a:pPr algn="l" marL="734064" indent="-367032" lvl="1">
              <a:lnSpc>
                <a:spcPts val="4080"/>
              </a:lnSpc>
              <a:buFont typeface="Arial"/>
              <a:buChar char="•"/>
            </a:pPr>
            <a:r>
              <a:rPr lang="en-US" sz="3400">
                <a:solidFill>
                  <a:srgbClr val="000000"/>
                </a:solidFill>
                <a:latin typeface="Arial"/>
                <a:ea typeface="Arial"/>
                <a:cs typeface="Arial"/>
                <a:sym typeface="Arial"/>
              </a:rPr>
              <a:t>Khi nhóm thử nghiệm mô hình Logistic thì kết quả đưa ra chính xác hơn mô hình XGBoost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3017" y="2427284"/>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138572" y="1605667"/>
            <a:ext cx="2147544" cy="21475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6678499" y="2549059"/>
            <a:ext cx="7451971" cy="4956215"/>
          </a:xfrm>
          <a:prstGeom prst="rect">
            <a:avLst/>
          </a:prstGeom>
        </p:spPr>
        <p:txBody>
          <a:bodyPr anchor="t" rtlCol="false" tIns="0" lIns="0" bIns="0" rIns="0">
            <a:spAutoFit/>
          </a:bodyPr>
          <a:lstStyle/>
          <a:p>
            <a:pPr algn="l">
              <a:lnSpc>
                <a:spcPts val="19929"/>
              </a:lnSpc>
            </a:pPr>
            <a:r>
              <a:rPr lang="en-US" sz="14235">
                <a:solidFill>
                  <a:srgbClr val="3428BA"/>
                </a:solidFill>
                <a:latin typeface="Anton"/>
                <a:ea typeface="Anton"/>
                <a:cs typeface="Anton"/>
                <a:sym typeface="Anton"/>
              </a:rPr>
              <a:t>DEMO </a:t>
            </a:r>
          </a:p>
          <a:p>
            <a:pPr algn="l">
              <a:lnSpc>
                <a:spcPts val="19929"/>
              </a:lnSpc>
              <a:spcBef>
                <a:spcPct val="0"/>
              </a:spcBef>
            </a:pPr>
            <a:r>
              <a:rPr lang="en-US" sz="14235">
                <a:solidFill>
                  <a:srgbClr val="3428BA"/>
                </a:solidFill>
                <a:latin typeface="Anton"/>
                <a:ea typeface="Anton"/>
                <a:cs typeface="Anton"/>
                <a:sym typeface="Anton"/>
              </a:rPr>
              <a:t>SẢN PHẨM</a:t>
            </a:r>
          </a:p>
        </p:txBody>
      </p:sp>
      <p:sp>
        <p:nvSpPr>
          <p:cNvPr name="Freeform 10" id="10"/>
          <p:cNvSpPr/>
          <p:nvPr/>
        </p:nvSpPr>
        <p:spPr>
          <a:xfrm flipH="false" flipV="false" rot="0">
            <a:off x="16678294" y="2112958"/>
            <a:ext cx="1162012" cy="1132962"/>
          </a:xfrm>
          <a:custGeom>
            <a:avLst/>
            <a:gdLst/>
            <a:ahLst/>
            <a:cxnLst/>
            <a:rect r="r" b="b" t="t" l="l"/>
            <a:pathLst>
              <a:path h="1132962" w="1162012">
                <a:moveTo>
                  <a:pt x="0" y="0"/>
                </a:moveTo>
                <a:lnTo>
                  <a:pt x="1162012" y="0"/>
                </a:lnTo>
                <a:lnTo>
                  <a:pt x="1162012" y="1132962"/>
                </a:lnTo>
                <a:lnTo>
                  <a:pt x="0" y="1132962"/>
                </a:lnTo>
                <a:lnTo>
                  <a:pt x="0" y="0"/>
                </a:lnTo>
                <a:close/>
              </a:path>
            </a:pathLst>
          </a:custGeom>
          <a:blipFill>
            <a:blip r:embed="rId4"/>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FB3D3"/>
        </a:solidFill>
      </p:bgPr>
    </p:bg>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9902897" y="2043419"/>
            <a:ext cx="7438588" cy="3505435"/>
          </a:xfrm>
          <a:custGeom>
            <a:avLst/>
            <a:gdLst/>
            <a:ahLst/>
            <a:cxnLst/>
            <a:rect r="r" b="b" t="t" l="l"/>
            <a:pathLst>
              <a:path h="3505435" w="7438588">
                <a:moveTo>
                  <a:pt x="0" y="0"/>
                </a:moveTo>
                <a:lnTo>
                  <a:pt x="7438588" y="0"/>
                </a:lnTo>
                <a:lnTo>
                  <a:pt x="7438588" y="3505435"/>
                </a:lnTo>
                <a:lnTo>
                  <a:pt x="0" y="3505435"/>
                </a:lnTo>
                <a:lnTo>
                  <a:pt x="0" y="0"/>
                </a:lnTo>
                <a:close/>
              </a:path>
            </a:pathLst>
          </a:custGeom>
          <a:blipFill>
            <a:blip r:embed="rId4"/>
            <a:stretch>
              <a:fillRect l="0" t="0" r="0" b="0"/>
            </a:stretch>
          </a:blipFill>
        </p:spPr>
      </p:sp>
      <p:sp>
        <p:nvSpPr>
          <p:cNvPr name="Freeform 9" id="9"/>
          <p:cNvSpPr/>
          <p:nvPr/>
        </p:nvSpPr>
        <p:spPr>
          <a:xfrm flipH="false" flipV="false" rot="0">
            <a:off x="9891910" y="6317160"/>
            <a:ext cx="7449575" cy="3510612"/>
          </a:xfrm>
          <a:custGeom>
            <a:avLst/>
            <a:gdLst/>
            <a:ahLst/>
            <a:cxnLst/>
            <a:rect r="r" b="b" t="t" l="l"/>
            <a:pathLst>
              <a:path h="3510612" w="7449575">
                <a:moveTo>
                  <a:pt x="0" y="0"/>
                </a:moveTo>
                <a:lnTo>
                  <a:pt x="7449575" y="0"/>
                </a:lnTo>
                <a:lnTo>
                  <a:pt x="7449575" y="3510613"/>
                </a:lnTo>
                <a:lnTo>
                  <a:pt x="0" y="3510613"/>
                </a:lnTo>
                <a:lnTo>
                  <a:pt x="0" y="0"/>
                </a:lnTo>
                <a:close/>
              </a:path>
            </a:pathLst>
          </a:custGeom>
          <a:blipFill>
            <a:blip r:embed="rId5"/>
            <a:stretch>
              <a:fillRect l="0" t="0" r="0" b="0"/>
            </a:stretch>
          </a:blipFill>
        </p:spPr>
      </p:sp>
      <p:sp>
        <p:nvSpPr>
          <p:cNvPr name="Freeform 10" id="10"/>
          <p:cNvSpPr/>
          <p:nvPr/>
        </p:nvSpPr>
        <p:spPr>
          <a:xfrm flipH="false" flipV="false" rot="0">
            <a:off x="639763" y="3786303"/>
            <a:ext cx="8527367" cy="4796644"/>
          </a:xfrm>
          <a:custGeom>
            <a:avLst/>
            <a:gdLst/>
            <a:ahLst/>
            <a:cxnLst/>
            <a:rect r="r" b="b" t="t" l="l"/>
            <a:pathLst>
              <a:path h="4796644" w="8527367">
                <a:moveTo>
                  <a:pt x="0" y="0"/>
                </a:moveTo>
                <a:lnTo>
                  <a:pt x="8527367" y="0"/>
                </a:lnTo>
                <a:lnTo>
                  <a:pt x="8527367" y="4796644"/>
                </a:lnTo>
                <a:lnTo>
                  <a:pt x="0" y="4796644"/>
                </a:lnTo>
                <a:lnTo>
                  <a:pt x="0" y="0"/>
                </a:lnTo>
                <a:close/>
              </a:path>
            </a:pathLst>
          </a:custGeom>
          <a:blipFill>
            <a:blip r:embed="rId6"/>
            <a:stretch>
              <a:fillRect l="0" t="0" r="0" b="0"/>
            </a:stretch>
          </a:blipFill>
        </p:spPr>
      </p:sp>
      <p:sp>
        <p:nvSpPr>
          <p:cNvPr name="TextBox 11" id="11"/>
          <p:cNvSpPr txBox="true"/>
          <p:nvPr/>
        </p:nvSpPr>
        <p:spPr>
          <a:xfrm rot="0">
            <a:off x="639763" y="1386461"/>
            <a:ext cx="12802480"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2060"/>
                </a:solidFill>
                <a:latin typeface="Asap Medium"/>
                <a:ea typeface="Asap Medium"/>
                <a:cs typeface="Asap Medium"/>
                <a:sym typeface="Asap Medium"/>
              </a:rPr>
              <a:t>Giao diện</a:t>
            </a:r>
          </a:p>
        </p:txBody>
      </p:sp>
      <p:sp>
        <p:nvSpPr>
          <p:cNvPr name="TextBox 12" id="12"/>
          <p:cNvSpPr txBox="true"/>
          <p:nvPr/>
        </p:nvSpPr>
        <p:spPr>
          <a:xfrm rot="0">
            <a:off x="131444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Demo sản phẩm</a:t>
            </a:r>
          </a:p>
        </p:txBody>
      </p:sp>
      <p:sp>
        <p:nvSpPr>
          <p:cNvPr name="TextBox 13" id="13"/>
          <p:cNvSpPr txBox="true"/>
          <p:nvPr/>
        </p:nvSpPr>
        <p:spPr>
          <a:xfrm rot="0">
            <a:off x="2616500" y="2757391"/>
            <a:ext cx="3801004" cy="905087"/>
          </a:xfrm>
          <a:prstGeom prst="rect">
            <a:avLst/>
          </a:prstGeom>
        </p:spPr>
        <p:txBody>
          <a:bodyPr anchor="t" rtlCol="false" tIns="0" lIns="0" bIns="0" rIns="0">
            <a:spAutoFit/>
          </a:bodyPr>
          <a:lstStyle/>
          <a:p>
            <a:pPr algn="ctr">
              <a:lnSpc>
                <a:spcPts val="7279"/>
              </a:lnSpc>
            </a:pPr>
            <a:r>
              <a:rPr lang="en-US" sz="5199" b="true">
                <a:solidFill>
                  <a:srgbClr val="006CCD"/>
                </a:solidFill>
                <a:latin typeface="DejaVu Serif Bold"/>
                <a:ea typeface="DejaVu Serif Bold"/>
                <a:cs typeface="DejaVu Serif Bold"/>
                <a:sym typeface="DejaVu Serif Bold"/>
              </a:rPr>
              <a:t>Trang chủ</a:t>
            </a:r>
          </a:p>
        </p:txBody>
      </p:sp>
      <p:sp>
        <p:nvSpPr>
          <p:cNvPr name="TextBox 14" id="14"/>
          <p:cNvSpPr txBox="true"/>
          <p:nvPr/>
        </p:nvSpPr>
        <p:spPr>
          <a:xfrm rot="0">
            <a:off x="11013368" y="5500081"/>
            <a:ext cx="4857750" cy="688974"/>
          </a:xfrm>
          <a:prstGeom prst="rect">
            <a:avLst/>
          </a:prstGeom>
        </p:spPr>
        <p:txBody>
          <a:bodyPr anchor="t" rtlCol="false" tIns="0" lIns="0" bIns="0" rIns="0">
            <a:spAutoFit/>
          </a:bodyPr>
          <a:lstStyle/>
          <a:p>
            <a:pPr algn="ctr">
              <a:lnSpc>
                <a:spcPts val="5600"/>
              </a:lnSpc>
            </a:pPr>
            <a:r>
              <a:rPr lang="en-US" sz="4000" b="true">
                <a:solidFill>
                  <a:srgbClr val="006CCD"/>
                </a:solidFill>
                <a:latin typeface="DejaVu Serif Bold"/>
                <a:ea typeface="DejaVu Serif Bold"/>
                <a:cs typeface="DejaVu Serif Bold"/>
                <a:sym typeface="DejaVu Serif Bold"/>
              </a:rPr>
              <a:t>Lịch sử giao dịch</a:t>
            </a:r>
          </a:p>
        </p:txBody>
      </p:sp>
      <p:sp>
        <p:nvSpPr>
          <p:cNvPr name="TextBox 15" id="15"/>
          <p:cNvSpPr txBox="true"/>
          <p:nvPr/>
        </p:nvSpPr>
        <p:spPr>
          <a:xfrm rot="0">
            <a:off x="11357128" y="1179863"/>
            <a:ext cx="4170230" cy="688974"/>
          </a:xfrm>
          <a:prstGeom prst="rect">
            <a:avLst/>
          </a:prstGeom>
        </p:spPr>
        <p:txBody>
          <a:bodyPr anchor="t" rtlCol="false" tIns="0" lIns="0" bIns="0" rIns="0">
            <a:spAutoFit/>
          </a:bodyPr>
          <a:lstStyle/>
          <a:p>
            <a:pPr algn="ctr">
              <a:lnSpc>
                <a:spcPts val="5600"/>
              </a:lnSpc>
            </a:pPr>
            <a:r>
              <a:rPr lang="en-US" sz="4000" b="true">
                <a:solidFill>
                  <a:srgbClr val="006CCD"/>
                </a:solidFill>
                <a:latin typeface="DejaVu Serif Bold"/>
                <a:ea typeface="DejaVu Serif Bold"/>
                <a:cs typeface="DejaVu Serif Bold"/>
                <a:sym typeface="DejaVu Serif Bold"/>
              </a:rPr>
              <a:t>Trang dự đoán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4FB3D3"/>
        </a:solidFill>
      </p:bgPr>
    </p:bg>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pic>
        <p:nvPicPr>
          <p:cNvPr name="Picture 8" id="8">
            <a:hlinkClick action="ppaction://media"/>
          </p:cNvPr>
          <p:cNvPicPr>
            <a:picLocks noChangeAspect="true"/>
          </p:cNvPicPr>
          <p:nvPr>
            <a:videoFile r:link="rId5"/>
            <p:extLst>
              <p:ext uri="{DAA4B4D4-6D71-4841-9C94-3DE7FCFB9230}">
                <p14:media xmlns:p14="http://schemas.microsoft.com/office/powerpoint/2010/main" r:embed="rId6">
                  <p14:trim st="1450.0000" end="1066.0000"/>
                </p14:media>
              </p:ext>
            </p:extLst>
          </p:nvPr>
        </p:nvPicPr>
        <p:blipFill>
          <a:blip r:embed="rId4"/>
          <a:srcRect l="657" t="0" r="657" b="0"/>
          <a:stretch>
            <a:fillRect/>
          </a:stretch>
        </p:blipFill>
        <p:spPr>
          <a:xfrm flipH="false" flipV="false" rot="0">
            <a:off x="2602079" y="2240693"/>
            <a:ext cx="13083842" cy="7457790"/>
          </a:xfrm>
          <a:prstGeom prst="rect">
            <a:avLst/>
          </a:prstGeom>
        </p:spPr>
      </p:pic>
      <p:sp>
        <p:nvSpPr>
          <p:cNvPr name="TextBox 9" id="9"/>
          <p:cNvSpPr txBox="true"/>
          <p:nvPr/>
        </p:nvSpPr>
        <p:spPr>
          <a:xfrm rot="0">
            <a:off x="639763" y="1313213"/>
            <a:ext cx="12802480"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2060"/>
                </a:solidFill>
                <a:latin typeface="Asap Medium"/>
                <a:ea typeface="Asap Medium"/>
                <a:cs typeface="Asap Medium"/>
                <a:sym typeface="Asap Medium"/>
              </a:rPr>
              <a:t>Video demo</a:t>
            </a:r>
          </a:p>
        </p:txBody>
      </p:sp>
      <p:sp>
        <p:nvSpPr>
          <p:cNvPr name="TextBox 10" id="10"/>
          <p:cNvSpPr txBox="true"/>
          <p:nvPr/>
        </p:nvSpPr>
        <p:spPr>
          <a:xfrm rot="0">
            <a:off x="131444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Demo sản phẩm</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618325" y="-3889252"/>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18325" y="4964366"/>
            <a:ext cx="11784860" cy="1497875"/>
            <a:chOff x="0" y="0"/>
            <a:chExt cx="2808955" cy="357023"/>
          </a:xfrm>
        </p:grpSpPr>
        <p:sp>
          <p:nvSpPr>
            <p:cNvPr name="Freeform 4" id="4"/>
            <p:cNvSpPr/>
            <p:nvPr/>
          </p:nvSpPr>
          <p:spPr>
            <a:xfrm flipH="false" flipV="false" rot="0">
              <a:off x="0" y="0"/>
              <a:ext cx="2808955" cy="357023"/>
            </a:xfrm>
            <a:custGeom>
              <a:avLst/>
              <a:gdLst/>
              <a:ahLst/>
              <a:cxnLst/>
              <a:rect r="r" b="b" t="t" l="l"/>
              <a:pathLst>
                <a:path h="357023" w="2808955">
                  <a:moveTo>
                    <a:pt x="0" y="0"/>
                  </a:moveTo>
                  <a:lnTo>
                    <a:pt x="2808955" y="0"/>
                  </a:lnTo>
                  <a:lnTo>
                    <a:pt x="2808955" y="357023"/>
                  </a:lnTo>
                  <a:lnTo>
                    <a:pt x="0" y="357023"/>
                  </a:lnTo>
                  <a:close/>
                </a:path>
              </a:pathLst>
            </a:custGeom>
            <a:gradFill rotWithShape="true">
              <a:gsLst>
                <a:gs pos="0">
                  <a:srgbClr val="3428BA">
                    <a:alpha val="100000"/>
                  </a:srgbClr>
                </a:gs>
                <a:gs pos="100000">
                  <a:srgbClr val="5FA2DB">
                    <a:alpha val="100000"/>
                  </a:srgbClr>
                </a:gs>
              </a:gsLst>
              <a:lin ang="0"/>
            </a:gradFill>
          </p:spPr>
        </p:sp>
        <p:sp>
          <p:nvSpPr>
            <p:cNvPr name="TextBox 5" id="5"/>
            <p:cNvSpPr txBox="true"/>
            <p:nvPr/>
          </p:nvSpPr>
          <p:spPr>
            <a:xfrm>
              <a:off x="0" y="-38100"/>
              <a:ext cx="2808955" cy="39512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4">
              <a:alphaModFix amt="32999"/>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36184" y="5596921"/>
            <a:ext cx="6217418" cy="4114800"/>
          </a:xfrm>
          <a:custGeom>
            <a:avLst/>
            <a:gdLst/>
            <a:ahLst/>
            <a:cxnLst/>
            <a:rect r="r" b="b" t="t" l="l"/>
            <a:pathLst>
              <a:path h="4114800" w="6217418">
                <a:moveTo>
                  <a:pt x="0" y="0"/>
                </a:moveTo>
                <a:lnTo>
                  <a:pt x="6217417" y="0"/>
                </a:lnTo>
                <a:lnTo>
                  <a:pt x="62174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9218927" y="5165070"/>
            <a:ext cx="8543398" cy="1263932"/>
          </a:xfrm>
          <a:prstGeom prst="rect">
            <a:avLst/>
          </a:prstGeom>
        </p:spPr>
        <p:txBody>
          <a:bodyPr anchor="t" rtlCol="false" tIns="0" lIns="0" bIns="0" rIns="0">
            <a:spAutoFit/>
          </a:bodyPr>
          <a:lstStyle/>
          <a:p>
            <a:pPr algn="l">
              <a:lnSpc>
                <a:spcPts val="9894"/>
              </a:lnSpc>
            </a:pPr>
            <a:r>
              <a:rPr lang="en-US" sz="8913">
                <a:solidFill>
                  <a:srgbClr val="FFFFFF"/>
                </a:solidFill>
                <a:latin typeface="Anton"/>
                <a:ea typeface="Anton"/>
                <a:cs typeface="Anton"/>
                <a:sym typeface="Anton"/>
              </a:rPr>
              <a:t>KẾT LUẬN</a:t>
            </a:r>
          </a:p>
        </p:txBody>
      </p:sp>
      <p:pic>
        <p:nvPicPr>
          <p:cNvPr name="Picture 9" id="9"/>
          <p:cNvPicPr>
            <a:picLocks noChangeAspect="true"/>
          </p:cNvPicPr>
          <p:nvPr/>
        </p:nvPicPr>
        <p:blipFill>
          <a:blip r:embed="rId8"/>
          <a:srcRect l="0" t="0" r="0" b="0"/>
          <a:stretch>
            <a:fillRect/>
          </a:stretch>
        </p:blipFill>
        <p:spPr>
          <a:xfrm flipH="true" flipV="false" rot="0">
            <a:off x="239410" y="2106468"/>
            <a:ext cx="3240285" cy="1555337"/>
          </a:xfrm>
          <a:prstGeom prst="rect">
            <a:avLst/>
          </a:prstGeom>
        </p:spPr>
      </p:pic>
      <p:pic>
        <p:nvPicPr>
          <p:cNvPr name="Picture 10" id="10"/>
          <p:cNvPicPr>
            <a:picLocks noChangeAspect="true"/>
          </p:cNvPicPr>
          <p:nvPr/>
        </p:nvPicPr>
        <p:blipFill>
          <a:blip r:embed="rId8"/>
          <a:srcRect l="0" t="0" r="0" b="0"/>
          <a:stretch>
            <a:fillRect/>
          </a:stretch>
        </p:blipFill>
        <p:spPr>
          <a:xfrm flipH="true" flipV="false" rot="0">
            <a:off x="6333459" y="5974927"/>
            <a:ext cx="3240285" cy="1555337"/>
          </a:xfrm>
          <a:prstGeom prst="rect">
            <a:avLst/>
          </a:prstGeom>
        </p:spPr>
      </p:pic>
      <p:sp>
        <p:nvSpPr>
          <p:cNvPr name="Freeform 11" id="11"/>
          <p:cNvSpPr/>
          <p:nvPr/>
        </p:nvSpPr>
        <p:spPr>
          <a:xfrm flipH="false" flipV="false" rot="0">
            <a:off x="16820218" y="5326069"/>
            <a:ext cx="878164" cy="856210"/>
          </a:xfrm>
          <a:custGeom>
            <a:avLst/>
            <a:gdLst/>
            <a:ahLst/>
            <a:cxnLst/>
            <a:rect r="r" b="b" t="t" l="l"/>
            <a:pathLst>
              <a:path h="856210" w="878164">
                <a:moveTo>
                  <a:pt x="0" y="0"/>
                </a:moveTo>
                <a:lnTo>
                  <a:pt x="878164" y="0"/>
                </a:lnTo>
                <a:lnTo>
                  <a:pt x="878164" y="856209"/>
                </a:lnTo>
                <a:lnTo>
                  <a:pt x="0" y="856209"/>
                </a:lnTo>
                <a:lnTo>
                  <a:pt x="0" y="0"/>
                </a:lnTo>
                <a:close/>
              </a:path>
            </a:pathLst>
          </a:custGeom>
          <a:blipFill>
            <a:blip r:embed="rId9"/>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TextBox 8" id="8"/>
          <p:cNvSpPr txBox="true"/>
          <p:nvPr/>
        </p:nvSpPr>
        <p:spPr>
          <a:xfrm rot="0">
            <a:off x="131444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Kết luận</a:t>
            </a:r>
          </a:p>
        </p:txBody>
      </p:sp>
      <p:sp>
        <p:nvSpPr>
          <p:cNvPr name="TextBox 9" id="9"/>
          <p:cNvSpPr txBox="true"/>
          <p:nvPr/>
        </p:nvSpPr>
        <p:spPr>
          <a:xfrm rot="0">
            <a:off x="878054" y="1842875"/>
            <a:ext cx="16181883" cy="7089876"/>
          </a:xfrm>
          <a:prstGeom prst="rect">
            <a:avLst/>
          </a:prstGeom>
        </p:spPr>
        <p:txBody>
          <a:bodyPr anchor="t" rtlCol="false" tIns="0" lIns="0" bIns="0" rIns="0">
            <a:spAutoFit/>
          </a:bodyPr>
          <a:lstStyle/>
          <a:p>
            <a:pPr algn="l">
              <a:lnSpc>
                <a:spcPts val="4828"/>
              </a:lnSpc>
              <a:spcBef>
                <a:spcPct val="0"/>
              </a:spcBef>
            </a:pPr>
            <a:r>
              <a:rPr lang="en-US" b="true" sz="4023">
                <a:solidFill>
                  <a:srgbClr val="006CCD"/>
                </a:solidFill>
                <a:latin typeface="Montserrat Bold"/>
                <a:ea typeface="Montserrat Bold"/>
                <a:cs typeface="Montserrat Bold"/>
                <a:sym typeface="Montserrat Bold"/>
              </a:rPr>
              <a:t>Kết luận</a:t>
            </a:r>
          </a:p>
          <a:p>
            <a:pPr algn="l" marL="694941" indent="-347471" lvl="1">
              <a:lnSpc>
                <a:spcPts val="3862"/>
              </a:lnSpc>
              <a:buFont typeface="Arial"/>
              <a:buChar char="•"/>
            </a:pPr>
            <a:r>
              <a:rPr lang="en-US" sz="3218">
                <a:solidFill>
                  <a:srgbClr val="000000"/>
                </a:solidFill>
                <a:latin typeface="Montserrat"/>
                <a:ea typeface="Montserrat"/>
                <a:cs typeface="Montserrat"/>
                <a:sym typeface="Montserrat"/>
              </a:rPr>
              <a:t>Việc ứng dụng mô hình dự đoán khả năng trả nợ có thể giúp các tổ chức tài chính cải thiện quy trình quản lý rủi ro tín dụng, giảm thiểu tỷ lệ nợ xấu và tối ưu hóa lợi nhuận.</a:t>
            </a:r>
          </a:p>
          <a:p>
            <a:pPr algn="l" marL="694941" indent="-347471" lvl="1">
              <a:lnSpc>
                <a:spcPts val="3862"/>
              </a:lnSpc>
              <a:buFont typeface="Arial"/>
              <a:buChar char="•"/>
            </a:pPr>
            <a:r>
              <a:rPr lang="en-US" sz="3218">
                <a:solidFill>
                  <a:srgbClr val="000000"/>
                </a:solidFill>
                <a:latin typeface="Montserrat"/>
                <a:ea typeface="Montserrat"/>
                <a:cs typeface="Montserrat"/>
                <a:sym typeface="Montserrat"/>
              </a:rPr>
              <a:t>Hệ thống này có tiềm năng được triển khai trong thực tế để hỗ trợ các quyết định phê duyệt khoản vay.</a:t>
            </a:r>
          </a:p>
          <a:p>
            <a:pPr algn="l">
              <a:lnSpc>
                <a:spcPts val="3862"/>
              </a:lnSpc>
            </a:pPr>
          </a:p>
          <a:p>
            <a:pPr algn="l">
              <a:lnSpc>
                <a:spcPts val="4828"/>
              </a:lnSpc>
              <a:spcBef>
                <a:spcPct val="0"/>
              </a:spcBef>
            </a:pPr>
            <a:r>
              <a:rPr lang="en-US" b="true" sz="4023">
                <a:solidFill>
                  <a:srgbClr val="006CCD"/>
                </a:solidFill>
                <a:latin typeface="Montserrat Bold"/>
                <a:ea typeface="Montserrat Bold"/>
                <a:cs typeface="Montserrat Bold"/>
                <a:sym typeface="Montserrat Bold"/>
              </a:rPr>
              <a:t>Hạn chế và hướng phát triển:</a:t>
            </a:r>
          </a:p>
          <a:p>
            <a:pPr algn="l" marL="694941" indent="-347471" lvl="1">
              <a:lnSpc>
                <a:spcPts val="3862"/>
              </a:lnSpc>
              <a:buFont typeface="Arial"/>
              <a:buChar char="•"/>
            </a:pPr>
            <a:r>
              <a:rPr lang="en-US" sz="3218">
                <a:solidFill>
                  <a:srgbClr val="000000"/>
                </a:solidFill>
                <a:latin typeface="Montserrat"/>
                <a:ea typeface="Montserrat"/>
                <a:cs typeface="Montserrat"/>
                <a:sym typeface="Montserrat"/>
              </a:rPr>
              <a:t>Dữ liệu sử dụng trong nghiên cứu có thể bị hạn chế về quy mô và độ chính xác. Trong tương lai, có thể mở rộng tập dữ liệu với nhiều biến số hơn để cải thiện chất lượng dự đoán.</a:t>
            </a:r>
          </a:p>
          <a:p>
            <a:pPr algn="l" marL="694941" indent="-347471" lvl="1">
              <a:lnSpc>
                <a:spcPts val="3862"/>
              </a:lnSpc>
              <a:buFont typeface="Arial"/>
              <a:buChar char="•"/>
            </a:pPr>
            <a:r>
              <a:rPr lang="en-US" sz="3218">
                <a:solidFill>
                  <a:srgbClr val="000000"/>
                </a:solidFill>
                <a:latin typeface="Montserrat"/>
                <a:ea typeface="Montserrat"/>
                <a:cs typeface="Montserrat"/>
                <a:sym typeface="Montserrat"/>
              </a:rPr>
              <a:t>Nghiên cứu thêm các kỹ thuật xử lý dữ liệu mất cân bằng và thử nghiệm các mô hình tiên tiến khác như Deep Learning hoặc Ensemble Methods để nâng cao độ chính xác.</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0" y="1440183"/>
            <a:ext cx="18288000" cy="8846817"/>
          </a:xfrm>
          <a:custGeom>
            <a:avLst/>
            <a:gdLst/>
            <a:ahLst/>
            <a:cxnLst/>
            <a:rect r="r" b="b" t="t" l="l"/>
            <a:pathLst>
              <a:path h="8846817" w="18288000">
                <a:moveTo>
                  <a:pt x="0" y="0"/>
                </a:moveTo>
                <a:lnTo>
                  <a:pt x="18288000" y="0"/>
                </a:lnTo>
                <a:lnTo>
                  <a:pt x="18288000" y="8846817"/>
                </a:lnTo>
                <a:lnTo>
                  <a:pt x="0" y="8846817"/>
                </a:lnTo>
                <a:lnTo>
                  <a:pt x="0" y="0"/>
                </a:lnTo>
                <a:close/>
              </a:path>
            </a:pathLst>
          </a:custGeom>
          <a:blipFill>
            <a:blip r:embed="rId3"/>
            <a:stretch>
              <a:fillRect l="0" t="-26342" r="-8654" b="0"/>
            </a:stretch>
          </a:blipFill>
        </p:spPr>
      </p:sp>
      <p:grpSp>
        <p:nvGrpSpPr>
          <p:cNvPr name="Group 7" id="7"/>
          <p:cNvGrpSpPr/>
          <p:nvPr/>
        </p:nvGrpSpPr>
        <p:grpSpPr>
          <a:xfrm rot="0">
            <a:off x="-19050" y="-19050"/>
            <a:ext cx="18283238" cy="1440180"/>
            <a:chOff x="0" y="0"/>
            <a:chExt cx="24377650" cy="1920240"/>
          </a:xfrm>
        </p:grpSpPr>
        <p:sp>
          <p:nvSpPr>
            <p:cNvPr name="Freeform 8" id="8"/>
            <p:cNvSpPr/>
            <p:nvPr/>
          </p:nvSpPr>
          <p:spPr>
            <a:xfrm flipH="false" flipV="false" rot="0">
              <a:off x="0" y="0"/>
              <a:ext cx="24377650" cy="1920240"/>
            </a:xfrm>
            <a:custGeom>
              <a:avLst/>
              <a:gdLst/>
              <a:ahLst/>
              <a:cxnLst/>
              <a:rect r="r" b="b" t="t" l="l"/>
              <a:pathLst>
                <a:path h="1920240" w="24377650">
                  <a:moveTo>
                    <a:pt x="0" y="0"/>
                  </a:moveTo>
                  <a:lnTo>
                    <a:pt x="24377650" y="0"/>
                  </a:lnTo>
                  <a:lnTo>
                    <a:pt x="24377650" y="1920240"/>
                  </a:lnTo>
                  <a:lnTo>
                    <a:pt x="0" y="1920240"/>
                  </a:lnTo>
                  <a:close/>
                </a:path>
              </a:pathLst>
            </a:custGeom>
            <a:solidFill>
              <a:srgbClr val="2A81D6"/>
            </a:solidFill>
          </p:spPr>
        </p:sp>
      </p:grpSp>
      <p:sp>
        <p:nvSpPr>
          <p:cNvPr name="Freeform 9" id="9"/>
          <p:cNvSpPr/>
          <p:nvPr/>
        </p:nvSpPr>
        <p:spPr>
          <a:xfrm flipH="false" flipV="false" rot="0">
            <a:off x="16818724" y="53283"/>
            <a:ext cx="1124513" cy="1028337"/>
          </a:xfrm>
          <a:custGeom>
            <a:avLst/>
            <a:gdLst/>
            <a:ahLst/>
            <a:cxnLst/>
            <a:rect r="r" b="b" t="t" l="l"/>
            <a:pathLst>
              <a:path h="1028337" w="1124513">
                <a:moveTo>
                  <a:pt x="0" y="0"/>
                </a:moveTo>
                <a:lnTo>
                  <a:pt x="1124513" y="0"/>
                </a:lnTo>
                <a:lnTo>
                  <a:pt x="1124513" y="1028337"/>
                </a:lnTo>
                <a:lnTo>
                  <a:pt x="0" y="1028337"/>
                </a:lnTo>
                <a:lnTo>
                  <a:pt x="0" y="0"/>
                </a:lnTo>
                <a:close/>
              </a:path>
            </a:pathLst>
          </a:custGeom>
          <a:blipFill>
            <a:blip r:embed="rId2"/>
            <a:stretch>
              <a:fillRect l="0" t="0" r="0" b="0"/>
            </a:stretch>
          </a:blipFill>
        </p:spPr>
      </p:sp>
      <p:sp>
        <p:nvSpPr>
          <p:cNvPr name="Freeform 10" id="10"/>
          <p:cNvSpPr/>
          <p:nvPr/>
        </p:nvSpPr>
        <p:spPr>
          <a:xfrm flipH="false" flipV="false" rot="0">
            <a:off x="159388" y="83974"/>
            <a:ext cx="990540" cy="966955"/>
          </a:xfrm>
          <a:custGeom>
            <a:avLst/>
            <a:gdLst/>
            <a:ahLst/>
            <a:cxnLst/>
            <a:rect r="r" b="b" t="t" l="l"/>
            <a:pathLst>
              <a:path h="966955" w="990540">
                <a:moveTo>
                  <a:pt x="0" y="0"/>
                </a:moveTo>
                <a:lnTo>
                  <a:pt x="990540" y="0"/>
                </a:lnTo>
                <a:lnTo>
                  <a:pt x="990540" y="966956"/>
                </a:lnTo>
                <a:lnTo>
                  <a:pt x="0" y="966956"/>
                </a:lnTo>
                <a:lnTo>
                  <a:pt x="0" y="0"/>
                </a:lnTo>
                <a:close/>
              </a:path>
            </a:pathLst>
          </a:custGeom>
          <a:blipFill>
            <a:blip r:embed="rId4"/>
            <a:stretch>
              <a:fillRect l="0" t="0" r="0" b="0"/>
            </a:stretch>
          </a:blipFill>
        </p:spPr>
      </p:sp>
      <p:sp>
        <p:nvSpPr>
          <p:cNvPr name="TextBox 11" id="11"/>
          <p:cNvSpPr txBox="true"/>
          <p:nvPr/>
        </p:nvSpPr>
        <p:spPr>
          <a:xfrm rot="0">
            <a:off x="8418310" y="9267825"/>
            <a:ext cx="8604765" cy="450555"/>
          </a:xfrm>
          <a:prstGeom prst="rect">
            <a:avLst/>
          </a:prstGeom>
        </p:spPr>
        <p:txBody>
          <a:bodyPr anchor="t" rtlCol="false" tIns="0" lIns="0" bIns="0" rIns="0">
            <a:spAutoFit/>
          </a:bodyPr>
          <a:lstStyle/>
          <a:p>
            <a:pPr algn="l">
              <a:lnSpc>
                <a:spcPts val="2974"/>
              </a:lnSpc>
            </a:pPr>
            <a:r>
              <a:rPr lang="en-US" sz="3060" b="true">
                <a:solidFill>
                  <a:srgbClr val="002060"/>
                </a:solidFill>
                <a:latin typeface="Arial Bold"/>
                <a:ea typeface="Arial Bold"/>
                <a:cs typeface="Arial Bold"/>
                <a:sym typeface="Arial Bold"/>
              </a:rPr>
              <a:t>TP. HỒ CHÍ MINH, NGÀY .. THÁNG .. NĂM</a:t>
            </a:r>
          </a:p>
        </p:txBody>
      </p:sp>
      <p:sp>
        <p:nvSpPr>
          <p:cNvPr name="TextBox 12" id="12"/>
          <p:cNvSpPr txBox="true"/>
          <p:nvPr/>
        </p:nvSpPr>
        <p:spPr>
          <a:xfrm rot="0">
            <a:off x="2907926" y="2926223"/>
            <a:ext cx="13474125" cy="2611374"/>
          </a:xfrm>
          <a:prstGeom prst="rect">
            <a:avLst/>
          </a:prstGeom>
        </p:spPr>
        <p:txBody>
          <a:bodyPr anchor="t" rtlCol="false" tIns="0" lIns="0" bIns="0" rIns="0">
            <a:spAutoFit/>
          </a:bodyPr>
          <a:lstStyle/>
          <a:p>
            <a:pPr algn="ctr">
              <a:lnSpc>
                <a:spcPts val="10368"/>
              </a:lnSpc>
            </a:pPr>
            <a:r>
              <a:rPr lang="en-US" sz="5400" b="true">
                <a:solidFill>
                  <a:srgbClr val="FF0000"/>
                </a:solidFill>
                <a:latin typeface="Arial Bold"/>
                <a:ea typeface="Arial Bold"/>
                <a:cs typeface="Arial Bold"/>
                <a:sym typeface="Arial Bold"/>
              </a:rPr>
              <a:t>TRÂN TRỌNG CẢM ƠN </a:t>
            </a:r>
          </a:p>
          <a:p>
            <a:pPr algn="ctr">
              <a:lnSpc>
                <a:spcPts val="10368"/>
              </a:lnSpc>
            </a:pPr>
            <a:r>
              <a:rPr lang="en-US" sz="5400" b="true">
                <a:solidFill>
                  <a:srgbClr val="FF0000"/>
                </a:solidFill>
                <a:latin typeface="Arial Bold"/>
                <a:ea typeface="Arial Bold"/>
                <a:cs typeface="Arial Bold"/>
                <a:sym typeface="Arial Bold"/>
              </a:rPr>
              <a:t>QUÝ THẦY CÔ HỘI ĐỒNG KHOA HỌC</a:t>
            </a:r>
          </a:p>
        </p:txBody>
      </p:sp>
      <p:sp>
        <p:nvSpPr>
          <p:cNvPr name="TextBox 13" id="13"/>
          <p:cNvSpPr txBox="true"/>
          <p:nvPr/>
        </p:nvSpPr>
        <p:spPr>
          <a:xfrm rot="0">
            <a:off x="285693" y="349247"/>
            <a:ext cx="17906103" cy="779115"/>
          </a:xfrm>
          <a:prstGeom prst="rect">
            <a:avLst/>
          </a:prstGeom>
        </p:spPr>
        <p:txBody>
          <a:bodyPr anchor="t" rtlCol="false" tIns="0" lIns="0" bIns="0" rIns="0">
            <a:spAutoFit/>
          </a:bodyPr>
          <a:lstStyle/>
          <a:p>
            <a:pPr algn="ctr">
              <a:lnSpc>
                <a:spcPts val="5040"/>
              </a:lnSpc>
            </a:pPr>
            <a:r>
              <a:rPr lang="en-US" sz="4200" b="true">
                <a:solidFill>
                  <a:srgbClr val="FFFFFF"/>
                </a:solidFill>
                <a:latin typeface="Arial Bold"/>
                <a:ea typeface="Arial Bold"/>
                <a:cs typeface="Arial Bold"/>
                <a:sym typeface="Arial Bold"/>
              </a:rPr>
              <a:t>BÁO CÁO THỰC TẬP TỐT NGHIỆP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874B0">
                <a:alpha val="100000"/>
              </a:srgbClr>
            </a:gs>
            <a:gs pos="100000">
              <a:srgbClr val="053371">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1658" y="-1359176"/>
            <a:ext cx="9754014" cy="13005352"/>
          </a:xfrm>
          <a:custGeom>
            <a:avLst/>
            <a:gdLst/>
            <a:ahLst/>
            <a:cxnLst/>
            <a:rect r="r" b="b" t="t" l="l"/>
            <a:pathLst>
              <a:path h="13005352" w="9754014">
                <a:moveTo>
                  <a:pt x="0" y="0"/>
                </a:moveTo>
                <a:lnTo>
                  <a:pt x="9754015" y="0"/>
                </a:lnTo>
                <a:lnTo>
                  <a:pt x="9754015" y="13005352"/>
                </a:lnTo>
                <a:lnTo>
                  <a:pt x="0" y="13005352"/>
                </a:lnTo>
                <a:lnTo>
                  <a:pt x="0" y="0"/>
                </a:lnTo>
                <a:close/>
              </a:path>
            </a:pathLst>
          </a:custGeom>
          <a:blipFill>
            <a:blip r:embed="rId2">
              <a:alphaModFix amt="39000"/>
            </a:blip>
            <a:stretch>
              <a:fillRect l="0" t="0" r="0" b="0"/>
            </a:stretch>
          </a:blipFill>
        </p:spPr>
      </p:sp>
      <p:grpSp>
        <p:nvGrpSpPr>
          <p:cNvPr name="Group 3" id="3"/>
          <p:cNvGrpSpPr/>
          <p:nvPr/>
        </p:nvGrpSpPr>
        <p:grpSpPr>
          <a:xfrm rot="0">
            <a:off x="8743458" y="1104342"/>
            <a:ext cx="8709530" cy="1219367"/>
            <a:chOff x="0" y="0"/>
            <a:chExt cx="2644579" cy="370251"/>
          </a:xfrm>
        </p:grpSpPr>
        <p:sp>
          <p:nvSpPr>
            <p:cNvPr name="Freeform 4" id="4"/>
            <p:cNvSpPr/>
            <p:nvPr/>
          </p:nvSpPr>
          <p:spPr>
            <a:xfrm flipH="false" flipV="false" rot="0">
              <a:off x="0" y="0"/>
              <a:ext cx="2644579" cy="370251"/>
            </a:xfrm>
            <a:custGeom>
              <a:avLst/>
              <a:gdLst/>
              <a:ahLst/>
              <a:cxnLst/>
              <a:rect r="r" b="b" t="t" l="l"/>
              <a:pathLst>
                <a:path h="370251" w="2644579">
                  <a:moveTo>
                    <a:pt x="0" y="0"/>
                  </a:moveTo>
                  <a:lnTo>
                    <a:pt x="2644579" y="0"/>
                  </a:lnTo>
                  <a:lnTo>
                    <a:pt x="2644579" y="370251"/>
                  </a:lnTo>
                  <a:lnTo>
                    <a:pt x="0" y="370251"/>
                  </a:lnTo>
                  <a:close/>
                </a:path>
              </a:pathLst>
            </a:custGeom>
            <a:solidFill>
              <a:srgbClr val="FFFFFF"/>
            </a:solidFill>
          </p:spPr>
        </p:sp>
        <p:sp>
          <p:nvSpPr>
            <p:cNvPr name="TextBox 5" id="5"/>
            <p:cNvSpPr txBox="true"/>
            <p:nvPr/>
          </p:nvSpPr>
          <p:spPr>
            <a:xfrm>
              <a:off x="0" y="-47625"/>
              <a:ext cx="2644579" cy="41787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0" y="4101136"/>
            <a:ext cx="9230699" cy="2179978"/>
          </a:xfrm>
          <a:prstGeom prst="rect">
            <a:avLst/>
          </a:prstGeom>
        </p:spPr>
        <p:txBody>
          <a:bodyPr anchor="t" rtlCol="false" tIns="0" lIns="0" bIns="0" rIns="0">
            <a:spAutoFit/>
          </a:bodyPr>
          <a:lstStyle/>
          <a:p>
            <a:pPr algn="ctr">
              <a:lnSpc>
                <a:spcPts val="8443"/>
              </a:lnSpc>
            </a:pPr>
            <a:r>
              <a:rPr lang="en-US" b="true" sz="7965" spc="796">
                <a:solidFill>
                  <a:srgbClr val="FFFFFF"/>
                </a:solidFill>
                <a:latin typeface="Asap Bold"/>
                <a:ea typeface="Asap Bold"/>
                <a:cs typeface="Asap Bold"/>
                <a:sym typeface="Asap Bold"/>
              </a:rPr>
              <a:t>NỘI DUNG TRÌNH BÀY</a:t>
            </a:r>
          </a:p>
        </p:txBody>
      </p:sp>
      <p:grpSp>
        <p:nvGrpSpPr>
          <p:cNvPr name="Group 7" id="7"/>
          <p:cNvGrpSpPr/>
          <p:nvPr/>
        </p:nvGrpSpPr>
        <p:grpSpPr>
          <a:xfrm rot="0">
            <a:off x="8278025" y="848050"/>
            <a:ext cx="1731950" cy="17319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278025" y="1420259"/>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01</a:t>
            </a:r>
          </a:p>
        </p:txBody>
      </p:sp>
      <p:sp>
        <p:nvSpPr>
          <p:cNvPr name="TextBox 11" id="11"/>
          <p:cNvSpPr txBox="true"/>
          <p:nvPr/>
        </p:nvSpPr>
        <p:spPr>
          <a:xfrm rot="0">
            <a:off x="10208152" y="1305959"/>
            <a:ext cx="8778068"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194A8D"/>
                </a:solidFill>
                <a:latin typeface="Asap Medium"/>
                <a:ea typeface="Asap Medium"/>
                <a:cs typeface="Asap Medium"/>
                <a:sym typeface="Asap Medium"/>
              </a:rPr>
              <a:t>Giới thiệu đề tài</a:t>
            </a:r>
          </a:p>
        </p:txBody>
      </p:sp>
      <p:grpSp>
        <p:nvGrpSpPr>
          <p:cNvPr name="Group 12" id="12"/>
          <p:cNvGrpSpPr/>
          <p:nvPr/>
        </p:nvGrpSpPr>
        <p:grpSpPr>
          <a:xfrm rot="0">
            <a:off x="8743458" y="3328143"/>
            <a:ext cx="8709530" cy="1219367"/>
            <a:chOff x="0" y="0"/>
            <a:chExt cx="2644579" cy="370251"/>
          </a:xfrm>
        </p:grpSpPr>
        <p:sp>
          <p:nvSpPr>
            <p:cNvPr name="Freeform 13" id="13"/>
            <p:cNvSpPr/>
            <p:nvPr/>
          </p:nvSpPr>
          <p:spPr>
            <a:xfrm flipH="false" flipV="false" rot="0">
              <a:off x="0" y="0"/>
              <a:ext cx="2644579" cy="370251"/>
            </a:xfrm>
            <a:custGeom>
              <a:avLst/>
              <a:gdLst/>
              <a:ahLst/>
              <a:cxnLst/>
              <a:rect r="r" b="b" t="t" l="l"/>
              <a:pathLst>
                <a:path h="370251" w="2644579">
                  <a:moveTo>
                    <a:pt x="0" y="0"/>
                  </a:moveTo>
                  <a:lnTo>
                    <a:pt x="2644579" y="0"/>
                  </a:lnTo>
                  <a:lnTo>
                    <a:pt x="2644579" y="370251"/>
                  </a:lnTo>
                  <a:lnTo>
                    <a:pt x="0" y="370251"/>
                  </a:lnTo>
                  <a:close/>
                </a:path>
              </a:pathLst>
            </a:custGeom>
            <a:solidFill>
              <a:srgbClr val="FFFFFF"/>
            </a:solidFill>
          </p:spPr>
        </p:sp>
        <p:sp>
          <p:nvSpPr>
            <p:cNvPr name="TextBox 14" id="14"/>
            <p:cNvSpPr txBox="true"/>
            <p:nvPr/>
          </p:nvSpPr>
          <p:spPr>
            <a:xfrm>
              <a:off x="0" y="-47625"/>
              <a:ext cx="2644579" cy="41787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278025" y="3071851"/>
            <a:ext cx="1731950" cy="173195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8278025" y="3644060"/>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02</a:t>
            </a:r>
          </a:p>
        </p:txBody>
      </p:sp>
      <p:sp>
        <p:nvSpPr>
          <p:cNvPr name="TextBox 19" id="19"/>
          <p:cNvSpPr txBox="true"/>
          <p:nvPr/>
        </p:nvSpPr>
        <p:spPr>
          <a:xfrm rot="0">
            <a:off x="10208152" y="3529760"/>
            <a:ext cx="8778068"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194A8D"/>
                </a:solidFill>
                <a:latin typeface="Asap Medium"/>
                <a:ea typeface="Asap Medium"/>
                <a:cs typeface="Asap Medium"/>
                <a:sym typeface="Asap Medium"/>
              </a:rPr>
              <a:t>Xây dựng mô hình</a:t>
            </a:r>
          </a:p>
        </p:txBody>
      </p:sp>
      <p:grpSp>
        <p:nvGrpSpPr>
          <p:cNvPr name="Group 20" id="20"/>
          <p:cNvGrpSpPr/>
          <p:nvPr/>
        </p:nvGrpSpPr>
        <p:grpSpPr>
          <a:xfrm rot="0">
            <a:off x="8743458" y="5555392"/>
            <a:ext cx="8709530" cy="1219367"/>
            <a:chOff x="0" y="0"/>
            <a:chExt cx="2644579" cy="370251"/>
          </a:xfrm>
        </p:grpSpPr>
        <p:sp>
          <p:nvSpPr>
            <p:cNvPr name="Freeform 21" id="21"/>
            <p:cNvSpPr/>
            <p:nvPr/>
          </p:nvSpPr>
          <p:spPr>
            <a:xfrm flipH="false" flipV="false" rot="0">
              <a:off x="0" y="0"/>
              <a:ext cx="2644579" cy="370251"/>
            </a:xfrm>
            <a:custGeom>
              <a:avLst/>
              <a:gdLst/>
              <a:ahLst/>
              <a:cxnLst/>
              <a:rect r="r" b="b" t="t" l="l"/>
              <a:pathLst>
                <a:path h="370251" w="2644579">
                  <a:moveTo>
                    <a:pt x="0" y="0"/>
                  </a:moveTo>
                  <a:lnTo>
                    <a:pt x="2644579" y="0"/>
                  </a:lnTo>
                  <a:lnTo>
                    <a:pt x="2644579" y="370251"/>
                  </a:lnTo>
                  <a:lnTo>
                    <a:pt x="0" y="370251"/>
                  </a:lnTo>
                  <a:close/>
                </a:path>
              </a:pathLst>
            </a:custGeom>
            <a:solidFill>
              <a:srgbClr val="FFFFFF"/>
            </a:solidFill>
          </p:spPr>
        </p:sp>
        <p:sp>
          <p:nvSpPr>
            <p:cNvPr name="TextBox 22" id="22"/>
            <p:cNvSpPr txBox="true"/>
            <p:nvPr/>
          </p:nvSpPr>
          <p:spPr>
            <a:xfrm>
              <a:off x="0" y="-47625"/>
              <a:ext cx="2644579" cy="417876"/>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8278025" y="5299101"/>
            <a:ext cx="1731950" cy="1731950"/>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8278025" y="5871309"/>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03</a:t>
            </a:r>
          </a:p>
        </p:txBody>
      </p:sp>
      <p:sp>
        <p:nvSpPr>
          <p:cNvPr name="TextBox 27" id="27"/>
          <p:cNvSpPr txBox="true"/>
          <p:nvPr/>
        </p:nvSpPr>
        <p:spPr>
          <a:xfrm rot="0">
            <a:off x="10208152" y="5757009"/>
            <a:ext cx="8778068"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194A8D"/>
                </a:solidFill>
                <a:latin typeface="Asap Medium"/>
                <a:ea typeface="Asap Medium"/>
                <a:cs typeface="Asap Medium"/>
                <a:sym typeface="Asap Medium"/>
              </a:rPr>
              <a:t>Demo sản phẩm</a:t>
            </a:r>
          </a:p>
        </p:txBody>
      </p:sp>
      <p:grpSp>
        <p:nvGrpSpPr>
          <p:cNvPr name="Group 28" id="28"/>
          <p:cNvGrpSpPr/>
          <p:nvPr/>
        </p:nvGrpSpPr>
        <p:grpSpPr>
          <a:xfrm rot="0">
            <a:off x="8743458" y="7782642"/>
            <a:ext cx="8709530" cy="1219367"/>
            <a:chOff x="0" y="0"/>
            <a:chExt cx="2644579" cy="370251"/>
          </a:xfrm>
        </p:grpSpPr>
        <p:sp>
          <p:nvSpPr>
            <p:cNvPr name="Freeform 29" id="29"/>
            <p:cNvSpPr/>
            <p:nvPr/>
          </p:nvSpPr>
          <p:spPr>
            <a:xfrm flipH="false" flipV="false" rot="0">
              <a:off x="0" y="0"/>
              <a:ext cx="2644579" cy="370251"/>
            </a:xfrm>
            <a:custGeom>
              <a:avLst/>
              <a:gdLst/>
              <a:ahLst/>
              <a:cxnLst/>
              <a:rect r="r" b="b" t="t" l="l"/>
              <a:pathLst>
                <a:path h="370251" w="2644579">
                  <a:moveTo>
                    <a:pt x="0" y="0"/>
                  </a:moveTo>
                  <a:lnTo>
                    <a:pt x="2644579" y="0"/>
                  </a:lnTo>
                  <a:lnTo>
                    <a:pt x="2644579" y="370251"/>
                  </a:lnTo>
                  <a:lnTo>
                    <a:pt x="0" y="370251"/>
                  </a:lnTo>
                  <a:close/>
                </a:path>
              </a:pathLst>
            </a:custGeom>
            <a:solidFill>
              <a:srgbClr val="FFFFFF"/>
            </a:solidFill>
          </p:spPr>
        </p:sp>
        <p:sp>
          <p:nvSpPr>
            <p:cNvPr name="TextBox 30" id="30"/>
            <p:cNvSpPr txBox="true"/>
            <p:nvPr/>
          </p:nvSpPr>
          <p:spPr>
            <a:xfrm>
              <a:off x="0" y="-47625"/>
              <a:ext cx="2644579" cy="417876"/>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8278025" y="7526350"/>
            <a:ext cx="1731950" cy="1731950"/>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4A8D"/>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8278025" y="8098559"/>
            <a:ext cx="1679599" cy="740698"/>
          </a:xfrm>
          <a:prstGeom prst="rect">
            <a:avLst/>
          </a:prstGeom>
        </p:spPr>
        <p:txBody>
          <a:bodyPr anchor="t" rtlCol="false" tIns="0" lIns="0" bIns="0" rIns="0">
            <a:spAutoFit/>
          </a:bodyPr>
          <a:lstStyle/>
          <a:p>
            <a:pPr algn="ctr">
              <a:lnSpc>
                <a:spcPts val="5633"/>
              </a:lnSpc>
            </a:pPr>
            <a:r>
              <a:rPr lang="en-US" sz="5314" spc="531">
                <a:solidFill>
                  <a:srgbClr val="FFFFFF"/>
                </a:solidFill>
                <a:latin typeface="League Spartan"/>
                <a:ea typeface="League Spartan"/>
                <a:cs typeface="League Spartan"/>
                <a:sym typeface="League Spartan"/>
              </a:rPr>
              <a:t>04</a:t>
            </a:r>
          </a:p>
        </p:txBody>
      </p:sp>
      <p:sp>
        <p:nvSpPr>
          <p:cNvPr name="TextBox 35" id="35"/>
          <p:cNvSpPr txBox="true"/>
          <p:nvPr/>
        </p:nvSpPr>
        <p:spPr>
          <a:xfrm rot="0">
            <a:off x="10208152" y="7984259"/>
            <a:ext cx="8778068" cy="768507"/>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194A8D"/>
                </a:solidFill>
                <a:latin typeface="Asap Medium"/>
                <a:ea typeface="Asap Medium"/>
                <a:cs typeface="Asap Medium"/>
                <a:sym typeface="Asap Medium"/>
              </a:rPr>
              <a:t>Kết luận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A8D2"/>
        </a:solidFill>
      </p:bgPr>
    </p:bg>
    <p:spTree>
      <p:nvGrpSpPr>
        <p:cNvPr id="1" name=""/>
        <p:cNvGrpSpPr/>
        <p:nvPr/>
      </p:nvGrpSpPr>
      <p:grpSpPr>
        <a:xfrm>
          <a:off x="0" y="0"/>
          <a:ext cx="0" cy="0"/>
          <a:chOff x="0" y="0"/>
          <a:chExt cx="0" cy="0"/>
        </a:xfrm>
      </p:grpSpPr>
      <p:sp>
        <p:nvSpPr>
          <p:cNvPr name="Freeform 2" id="2"/>
          <p:cNvSpPr/>
          <p:nvPr/>
        </p:nvSpPr>
        <p:spPr>
          <a:xfrm flipH="false" flipV="false" rot="0">
            <a:off x="663535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81354" y="791970"/>
            <a:ext cx="4282420" cy="8229600"/>
          </a:xfrm>
          <a:custGeom>
            <a:avLst/>
            <a:gdLst/>
            <a:ahLst/>
            <a:cxnLst/>
            <a:rect r="r" b="b" t="t" l="l"/>
            <a:pathLst>
              <a:path h="8229600" w="4282420">
                <a:moveTo>
                  <a:pt x="0" y="0"/>
                </a:moveTo>
                <a:lnTo>
                  <a:pt x="4282420" y="0"/>
                </a:lnTo>
                <a:lnTo>
                  <a:pt x="4282420" y="8229600"/>
                </a:lnTo>
                <a:lnTo>
                  <a:pt x="0" y="8229600"/>
                </a:lnTo>
                <a:lnTo>
                  <a:pt x="0" y="0"/>
                </a:lnTo>
                <a:close/>
              </a:path>
            </a:pathLst>
          </a:custGeom>
          <a:blipFill>
            <a:blip r:embed="rId4"/>
            <a:stretch>
              <a:fillRect l="0" t="0" r="0" b="0"/>
            </a:stretch>
          </a:blipFill>
        </p:spPr>
      </p:sp>
      <p:sp>
        <p:nvSpPr>
          <p:cNvPr name="Freeform 4" id="4"/>
          <p:cNvSpPr/>
          <p:nvPr/>
        </p:nvSpPr>
        <p:spPr>
          <a:xfrm flipH="true" flipV="false" rot="0">
            <a:off x="0" y="791970"/>
            <a:ext cx="4282420" cy="8229600"/>
          </a:xfrm>
          <a:custGeom>
            <a:avLst/>
            <a:gdLst/>
            <a:ahLst/>
            <a:cxnLst/>
            <a:rect r="r" b="b" t="t" l="l"/>
            <a:pathLst>
              <a:path h="8229600" w="4282420">
                <a:moveTo>
                  <a:pt x="4282420" y="0"/>
                </a:moveTo>
                <a:lnTo>
                  <a:pt x="0" y="0"/>
                </a:lnTo>
                <a:lnTo>
                  <a:pt x="0" y="8229600"/>
                </a:lnTo>
                <a:lnTo>
                  <a:pt x="4282420" y="8229600"/>
                </a:lnTo>
                <a:lnTo>
                  <a:pt x="4282420" y="0"/>
                </a:lnTo>
                <a:close/>
              </a:path>
            </a:pathLst>
          </a:custGeom>
          <a:blipFill>
            <a:blip r:embed="rId4"/>
            <a:stretch>
              <a:fillRect l="0" t="0" r="0" b="0"/>
            </a:stretch>
          </a:blipFill>
        </p:spPr>
      </p:sp>
      <p:sp>
        <p:nvSpPr>
          <p:cNvPr name="TextBox 5" id="5"/>
          <p:cNvSpPr txBox="true"/>
          <p:nvPr/>
        </p:nvSpPr>
        <p:spPr>
          <a:xfrm rot="0">
            <a:off x="3281719" y="3600233"/>
            <a:ext cx="11724562" cy="3444438"/>
          </a:xfrm>
          <a:prstGeom prst="rect">
            <a:avLst/>
          </a:prstGeom>
        </p:spPr>
        <p:txBody>
          <a:bodyPr anchor="t" rtlCol="false" tIns="0" lIns="0" bIns="0" rIns="0">
            <a:spAutoFit/>
          </a:bodyPr>
          <a:lstStyle/>
          <a:p>
            <a:pPr algn="ctr">
              <a:lnSpc>
                <a:spcPts val="13655"/>
              </a:lnSpc>
            </a:pPr>
            <a:r>
              <a:rPr lang="en-US" b="true" sz="10668" spc="1066">
                <a:solidFill>
                  <a:srgbClr val="194A8D"/>
                </a:solidFill>
                <a:latin typeface="Montserrat Bold"/>
                <a:ea typeface="Montserrat Bold"/>
                <a:cs typeface="Montserrat Bold"/>
                <a:sym typeface="Montserrat Bold"/>
              </a:rPr>
              <a:t>Giới thiệu về đề tài</a:t>
            </a:r>
          </a:p>
        </p:txBody>
      </p:sp>
      <p:sp>
        <p:nvSpPr>
          <p:cNvPr name="Freeform 6" id="6"/>
          <p:cNvSpPr/>
          <p:nvPr/>
        </p:nvSpPr>
        <p:spPr>
          <a:xfrm flipH="false" flipV="false" rot="0">
            <a:off x="12467517" y="6745731"/>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16243" y="6637609"/>
            <a:ext cx="8572348" cy="4043501"/>
          </a:xfrm>
          <a:custGeom>
            <a:avLst/>
            <a:gdLst/>
            <a:ahLst/>
            <a:cxnLst/>
            <a:rect r="r" b="b" t="t" l="l"/>
            <a:pathLst>
              <a:path h="4043501" w="8572348">
                <a:moveTo>
                  <a:pt x="0" y="0"/>
                </a:moveTo>
                <a:lnTo>
                  <a:pt x="8572348" y="0"/>
                </a:lnTo>
                <a:lnTo>
                  <a:pt x="8572348" y="4043501"/>
                </a:lnTo>
                <a:lnTo>
                  <a:pt x="0" y="4043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149281" y="4846252"/>
            <a:ext cx="1700025" cy="1554627"/>
          </a:xfrm>
          <a:custGeom>
            <a:avLst/>
            <a:gdLst/>
            <a:ahLst/>
            <a:cxnLst/>
            <a:rect r="r" b="b" t="t" l="l"/>
            <a:pathLst>
              <a:path h="1554627" w="1700025">
                <a:moveTo>
                  <a:pt x="0" y="0"/>
                </a:moveTo>
                <a:lnTo>
                  <a:pt x="1700025" y="0"/>
                </a:lnTo>
                <a:lnTo>
                  <a:pt x="1700025" y="1554627"/>
                </a:lnTo>
                <a:lnTo>
                  <a:pt x="0" y="1554627"/>
                </a:lnTo>
                <a:lnTo>
                  <a:pt x="0" y="0"/>
                </a:lnTo>
                <a:close/>
              </a:path>
            </a:pathLst>
          </a:custGeom>
          <a:blipFill>
            <a:blip r:embed="rId5"/>
            <a:stretch>
              <a:fillRect l="0" t="0" r="0" b="0"/>
            </a:stretch>
          </a:blipFill>
        </p:spPr>
      </p:sp>
      <p:sp>
        <p:nvSpPr>
          <p:cNvPr name="Freeform 9" id="9"/>
          <p:cNvSpPr/>
          <p:nvPr/>
        </p:nvSpPr>
        <p:spPr>
          <a:xfrm flipH="false" flipV="false" rot="0">
            <a:off x="715505" y="4929749"/>
            <a:ext cx="1423214" cy="1387634"/>
          </a:xfrm>
          <a:custGeom>
            <a:avLst/>
            <a:gdLst/>
            <a:ahLst/>
            <a:cxnLst/>
            <a:rect r="r" b="b" t="t" l="l"/>
            <a:pathLst>
              <a:path h="1387634" w="1423214">
                <a:moveTo>
                  <a:pt x="0" y="0"/>
                </a:moveTo>
                <a:lnTo>
                  <a:pt x="1423214" y="0"/>
                </a:lnTo>
                <a:lnTo>
                  <a:pt x="1423214" y="1387634"/>
                </a:lnTo>
                <a:lnTo>
                  <a:pt x="0" y="1387634"/>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1120137" y="2740012"/>
            <a:ext cx="5292168" cy="6356958"/>
          </a:xfrm>
          <a:custGeom>
            <a:avLst/>
            <a:gdLst/>
            <a:ahLst/>
            <a:cxnLst/>
            <a:rect r="r" b="b" t="t" l="l"/>
            <a:pathLst>
              <a:path h="6356958" w="5292168">
                <a:moveTo>
                  <a:pt x="0" y="0"/>
                </a:moveTo>
                <a:lnTo>
                  <a:pt x="5292168" y="0"/>
                </a:lnTo>
                <a:lnTo>
                  <a:pt x="5292168" y="6356958"/>
                </a:lnTo>
                <a:lnTo>
                  <a:pt x="0" y="6356958"/>
                </a:lnTo>
                <a:lnTo>
                  <a:pt x="0" y="0"/>
                </a:lnTo>
                <a:close/>
              </a:path>
            </a:pathLst>
          </a:custGeom>
          <a:blipFill>
            <a:blip r:embed="rId4"/>
            <a:stretch>
              <a:fillRect l="0" t="0" r="0" b="0"/>
            </a:stretch>
          </a:blipFill>
        </p:spPr>
      </p:sp>
      <p:sp>
        <p:nvSpPr>
          <p:cNvPr name="TextBox 9" id="9"/>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GIỚI THIỆU VỀ ĐỀ TÀI</a:t>
            </a:r>
          </a:p>
        </p:txBody>
      </p:sp>
      <p:sp>
        <p:nvSpPr>
          <p:cNvPr name="TextBox 10" id="10"/>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Giới thiệu về Viện Cơ học và Tin học ứng dụng</a:t>
            </a:r>
          </a:p>
        </p:txBody>
      </p:sp>
      <p:sp>
        <p:nvSpPr>
          <p:cNvPr name="TextBox 11" id="11"/>
          <p:cNvSpPr txBox="true"/>
          <p:nvPr/>
        </p:nvSpPr>
        <p:spPr>
          <a:xfrm rot="0">
            <a:off x="7041003" y="2606662"/>
            <a:ext cx="10700660" cy="6666229"/>
          </a:xfrm>
          <a:prstGeom prst="rect">
            <a:avLst/>
          </a:prstGeom>
        </p:spPr>
        <p:txBody>
          <a:bodyPr anchor="t" rtlCol="false" tIns="0" lIns="0" bIns="0" rIns="0">
            <a:spAutoFit/>
          </a:bodyPr>
          <a:lstStyle/>
          <a:p>
            <a:pPr algn="l">
              <a:lnSpc>
                <a:spcPts val="4620"/>
              </a:lnSpc>
            </a:pPr>
            <a:r>
              <a:rPr lang="en-US" sz="3300" b="true">
                <a:solidFill>
                  <a:srgbClr val="002060"/>
                </a:solidFill>
                <a:latin typeface="Arial Bold"/>
                <a:ea typeface="Arial Bold"/>
                <a:cs typeface="Arial Bold"/>
                <a:sym typeface="Arial Bold"/>
              </a:rPr>
              <a:t>Thông tin</a:t>
            </a:r>
          </a:p>
          <a:p>
            <a:pPr algn="l" marL="604528" indent="-302264" lvl="1">
              <a:lnSpc>
                <a:spcPts val="3920"/>
              </a:lnSpc>
              <a:buFont typeface="Arial"/>
              <a:buChar char="•"/>
            </a:pPr>
            <a:r>
              <a:rPr lang="en-US" sz="2800">
                <a:solidFill>
                  <a:srgbClr val="000000"/>
                </a:solidFill>
                <a:latin typeface="Arial"/>
                <a:ea typeface="Arial"/>
                <a:cs typeface="Arial"/>
                <a:sym typeface="Arial"/>
              </a:rPr>
              <a:t>Tên đơn vị: Viện Cơ học và Tin học ứng dụng</a:t>
            </a:r>
          </a:p>
          <a:p>
            <a:pPr algn="l" marL="604528" indent="-302264" lvl="1">
              <a:lnSpc>
                <a:spcPts val="3920"/>
              </a:lnSpc>
              <a:buFont typeface="Arial"/>
              <a:buChar char="•"/>
            </a:pPr>
            <a:r>
              <a:rPr lang="en-US" sz="2800">
                <a:solidFill>
                  <a:srgbClr val="000000"/>
                </a:solidFill>
                <a:latin typeface="Arial"/>
                <a:ea typeface="Arial"/>
                <a:cs typeface="Arial"/>
                <a:sym typeface="Arial"/>
              </a:rPr>
              <a:t>Tên quốc tế: IAIM</a:t>
            </a:r>
          </a:p>
          <a:p>
            <a:pPr algn="l" marL="604528" indent="-302264" lvl="1">
              <a:lnSpc>
                <a:spcPts val="3920"/>
              </a:lnSpc>
              <a:buFont typeface="Arial"/>
              <a:buChar char="•"/>
            </a:pPr>
            <a:r>
              <a:rPr lang="en-US" sz="2800">
                <a:solidFill>
                  <a:srgbClr val="000000"/>
                </a:solidFill>
                <a:latin typeface="Arial"/>
                <a:ea typeface="Arial"/>
                <a:cs typeface="Arial"/>
                <a:sym typeface="Arial"/>
              </a:rPr>
              <a:t>Cơ quan chủ quản: Viện hàn lâm Khoa Học và Công Nghệ Việt Nam</a:t>
            </a:r>
          </a:p>
          <a:p>
            <a:pPr algn="l" marL="604528" indent="-302264" lvl="1">
              <a:lnSpc>
                <a:spcPts val="3920"/>
              </a:lnSpc>
              <a:buFont typeface="Arial"/>
              <a:buChar char="•"/>
            </a:pPr>
            <a:r>
              <a:rPr lang="en-US" sz="2800">
                <a:solidFill>
                  <a:srgbClr val="000000"/>
                </a:solidFill>
                <a:latin typeface="Arial"/>
                <a:ea typeface="Arial"/>
                <a:cs typeface="Arial"/>
                <a:sym typeface="Arial"/>
              </a:rPr>
              <a:t>Loại hình tổ chức: Viện, trung tâm NC&amp;PT</a:t>
            </a:r>
          </a:p>
          <a:p>
            <a:pPr algn="l" marL="604528" indent="-302264" lvl="1">
              <a:lnSpc>
                <a:spcPts val="3920"/>
              </a:lnSpc>
              <a:buFont typeface="Arial"/>
              <a:buChar char="•"/>
            </a:pPr>
            <a:r>
              <a:rPr lang="en-US" sz="2800">
                <a:solidFill>
                  <a:srgbClr val="000000"/>
                </a:solidFill>
                <a:latin typeface="Arial"/>
                <a:ea typeface="Arial"/>
                <a:cs typeface="Arial"/>
                <a:sym typeface="Arial"/>
              </a:rPr>
              <a:t>Lĩnh vực nghiên cứu: Khoa học kỹ thuật và công nghệ</a:t>
            </a:r>
          </a:p>
          <a:p>
            <a:pPr algn="l">
              <a:lnSpc>
                <a:spcPts val="3920"/>
              </a:lnSpc>
            </a:pPr>
          </a:p>
          <a:p>
            <a:pPr algn="l">
              <a:lnSpc>
                <a:spcPts val="4620"/>
              </a:lnSpc>
            </a:pPr>
            <a:r>
              <a:rPr lang="en-US" b="true" sz="3300">
                <a:solidFill>
                  <a:srgbClr val="002060"/>
                </a:solidFill>
                <a:latin typeface="Arial Bold"/>
                <a:ea typeface="Arial Bold"/>
                <a:cs typeface="Arial Bold"/>
                <a:sym typeface="Arial Bold"/>
              </a:rPr>
              <a:t> Những định hướng nghiên cứu - triển khai của Viện:</a:t>
            </a:r>
          </a:p>
          <a:p>
            <a:pPr algn="l" marL="604528" indent="-302264" lvl="1">
              <a:lnSpc>
                <a:spcPts val="3920"/>
              </a:lnSpc>
              <a:buFont typeface="Arial"/>
              <a:buChar char="•"/>
            </a:pPr>
            <a:r>
              <a:rPr lang="en-US" sz="2800">
                <a:solidFill>
                  <a:srgbClr val="000000"/>
                </a:solidFill>
                <a:latin typeface="Arial"/>
                <a:ea typeface="Arial"/>
                <a:cs typeface="Arial"/>
                <a:sym typeface="Arial"/>
              </a:rPr>
              <a:t>Cơ khí và Tự động hóa</a:t>
            </a:r>
          </a:p>
          <a:p>
            <a:pPr algn="l" marL="604528" indent="-302264" lvl="1">
              <a:lnSpc>
                <a:spcPts val="3920"/>
              </a:lnSpc>
              <a:buFont typeface="Arial"/>
              <a:buChar char="•"/>
            </a:pPr>
            <a:r>
              <a:rPr lang="en-US" sz="2800">
                <a:solidFill>
                  <a:srgbClr val="000000"/>
                </a:solidFill>
                <a:latin typeface="Arial"/>
                <a:ea typeface="Arial"/>
                <a:cs typeface="Arial"/>
                <a:sym typeface="Arial"/>
              </a:rPr>
              <a:t>Cơ học Tính toán, Cơ học Công trình và Chẩn đoán kỹ thuật</a:t>
            </a:r>
          </a:p>
          <a:p>
            <a:pPr algn="l" marL="604528" indent="-302264" lvl="1">
              <a:lnSpc>
                <a:spcPts val="3920"/>
              </a:lnSpc>
              <a:buFont typeface="Arial"/>
              <a:buChar char="•"/>
            </a:pPr>
            <a:r>
              <a:rPr lang="en-US" sz="2800">
                <a:solidFill>
                  <a:srgbClr val="000000"/>
                </a:solidFill>
                <a:latin typeface="Arial"/>
                <a:ea typeface="Arial"/>
                <a:cs typeface="Arial"/>
                <a:sym typeface="Arial"/>
              </a:rPr>
              <a:t>Cơ học Thủy, khí – Cơ học sông, biển và Môi trường</a:t>
            </a:r>
          </a:p>
          <a:p>
            <a:pPr algn="l" marL="604528" indent="-302264" lvl="1">
              <a:lnSpc>
                <a:spcPts val="3920"/>
              </a:lnSpc>
              <a:buFont typeface="Arial"/>
              <a:buChar char="•"/>
            </a:pPr>
            <a:r>
              <a:rPr lang="en-US" sz="2800">
                <a:solidFill>
                  <a:srgbClr val="000000"/>
                </a:solidFill>
                <a:latin typeface="Arial"/>
                <a:ea typeface="Arial"/>
                <a:cs typeface="Arial"/>
                <a:sym typeface="Arial"/>
              </a:rPr>
              <a:t>Công nghệ thông tin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9121140" y="2756569"/>
            <a:ext cx="8505751" cy="5925090"/>
          </a:xfrm>
          <a:custGeom>
            <a:avLst/>
            <a:gdLst/>
            <a:ahLst/>
            <a:cxnLst/>
            <a:rect r="r" b="b" t="t" l="l"/>
            <a:pathLst>
              <a:path h="5925090" w="8505751">
                <a:moveTo>
                  <a:pt x="0" y="0"/>
                </a:moveTo>
                <a:lnTo>
                  <a:pt x="8505751" y="0"/>
                </a:lnTo>
                <a:lnTo>
                  <a:pt x="8505751" y="5925090"/>
                </a:lnTo>
                <a:lnTo>
                  <a:pt x="0" y="5925090"/>
                </a:lnTo>
                <a:lnTo>
                  <a:pt x="0" y="0"/>
                </a:lnTo>
                <a:close/>
              </a:path>
            </a:pathLst>
          </a:custGeom>
          <a:blipFill>
            <a:blip r:embed="rId4"/>
            <a:stretch>
              <a:fillRect l="-1265" t="0" r="-3305" b="0"/>
            </a:stretch>
          </a:blipFill>
        </p:spPr>
      </p:sp>
      <p:sp>
        <p:nvSpPr>
          <p:cNvPr name="TextBox 9" id="9"/>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GIỚI THIỆU VỀ ĐỀ TÀI</a:t>
            </a:r>
          </a:p>
        </p:txBody>
      </p:sp>
      <p:sp>
        <p:nvSpPr>
          <p:cNvPr name="TextBox 10" id="10"/>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Lý do chọn đề tài</a:t>
            </a:r>
          </a:p>
        </p:txBody>
      </p:sp>
      <p:sp>
        <p:nvSpPr>
          <p:cNvPr name="TextBox 11" id="11"/>
          <p:cNvSpPr txBox="true"/>
          <p:nvPr/>
        </p:nvSpPr>
        <p:spPr>
          <a:xfrm rot="0">
            <a:off x="639763" y="2766634"/>
            <a:ext cx="7853004" cy="5915025"/>
          </a:xfrm>
          <a:prstGeom prst="rect">
            <a:avLst/>
          </a:prstGeom>
        </p:spPr>
        <p:txBody>
          <a:bodyPr anchor="t" rtlCol="false" tIns="0" lIns="0" bIns="0" rIns="0">
            <a:spAutoFit/>
          </a:bodyPr>
          <a:lstStyle/>
          <a:p>
            <a:pPr algn="l" marL="647706" indent="-323853" lvl="1">
              <a:lnSpc>
                <a:spcPts val="4200"/>
              </a:lnSpc>
              <a:buFont typeface="Arial"/>
              <a:buChar char="•"/>
            </a:pPr>
            <a:r>
              <a:rPr lang="en-US" sz="3000">
                <a:solidFill>
                  <a:srgbClr val="000000"/>
                </a:solidFill>
                <a:latin typeface="Arial"/>
                <a:ea typeface="Arial"/>
                <a:cs typeface="Arial"/>
                <a:sym typeface="Arial"/>
              </a:rPr>
              <a:t>Ngành tài chính, ngân hàng ngày càng đối mặt với nhiều rủi ro từ các khoản vay không có khả năng thu hồi.</a:t>
            </a:r>
          </a:p>
          <a:p>
            <a:pPr algn="l" marL="647706" indent="-323853" lvl="1">
              <a:lnSpc>
                <a:spcPts val="4200"/>
              </a:lnSpc>
              <a:buFont typeface="Arial"/>
              <a:buChar char="•"/>
            </a:pPr>
            <a:r>
              <a:rPr lang="en-US" sz="3000">
                <a:solidFill>
                  <a:srgbClr val="000000"/>
                </a:solidFill>
                <a:latin typeface="Arial"/>
                <a:ea typeface="Arial"/>
                <a:cs typeface="Arial"/>
                <a:sym typeface="Arial"/>
              </a:rPr>
              <a:t>Việc dự đoán chính xác khả năng trả nợ giúp các tổ chức tín dụng đưa ra quyết định cấp vay hiệu quả hơn.</a:t>
            </a:r>
          </a:p>
          <a:p>
            <a:pPr algn="l" marL="647706" indent="-323853" lvl="1">
              <a:lnSpc>
                <a:spcPts val="4200"/>
              </a:lnSpc>
              <a:buFont typeface="Arial"/>
              <a:buChar char="•"/>
            </a:pPr>
            <a:r>
              <a:rPr lang="en-US" sz="3000">
                <a:solidFill>
                  <a:srgbClr val="000000"/>
                </a:solidFill>
                <a:latin typeface="Arial"/>
                <a:ea typeface="Arial"/>
                <a:cs typeface="Arial"/>
                <a:sym typeface="Arial"/>
              </a:rPr>
              <a:t>Trước đây, các tổ chức thường dựa vào kinh nghiệm và quy trình thủ công. Ngày nay, mô hình học máy mang lại độ chính xác và hiệu quả cao hơn.</a:t>
            </a:r>
          </a:p>
          <a:p>
            <a:pPr algn="l">
              <a:lnSpc>
                <a:spcPts val="39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TextBox 8" id="8"/>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GIỚI THIỆU VỀ ĐỀ TÀI</a:t>
            </a:r>
          </a:p>
        </p:txBody>
      </p:sp>
      <p:sp>
        <p:nvSpPr>
          <p:cNvPr name="TextBox 9" id="9"/>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Các bài báo liên quan</a:t>
            </a:r>
          </a:p>
        </p:txBody>
      </p:sp>
      <p:sp>
        <p:nvSpPr>
          <p:cNvPr name="TextBox 10" id="10"/>
          <p:cNvSpPr txBox="true"/>
          <p:nvPr/>
        </p:nvSpPr>
        <p:spPr>
          <a:xfrm rot="0">
            <a:off x="693135" y="2180591"/>
            <a:ext cx="16825551" cy="7486570"/>
          </a:xfrm>
          <a:prstGeom prst="rect">
            <a:avLst/>
          </a:prstGeom>
        </p:spPr>
        <p:txBody>
          <a:bodyPr anchor="t" rtlCol="false" tIns="0" lIns="0" bIns="0" rIns="0">
            <a:spAutoFit/>
          </a:bodyPr>
          <a:lstStyle/>
          <a:p>
            <a:pPr algn="l">
              <a:lnSpc>
                <a:spcPts val="3908"/>
              </a:lnSpc>
              <a:spcBef>
                <a:spcPct val="0"/>
              </a:spcBef>
            </a:pPr>
            <a:r>
              <a:rPr lang="en-US" sz="3006" spc="-60">
                <a:solidFill>
                  <a:srgbClr val="000000"/>
                </a:solidFill>
                <a:latin typeface="Arial"/>
                <a:ea typeface="Arial"/>
                <a:cs typeface="Arial"/>
                <a:sym typeface="Arial"/>
              </a:rPr>
              <a:t>1. </a:t>
            </a:r>
            <a:r>
              <a:rPr lang="en-US" sz="3006" spc="-60">
                <a:solidFill>
                  <a:srgbClr val="000000"/>
                </a:solidFill>
                <a:latin typeface="Arial"/>
                <a:ea typeface="Arial"/>
                <a:cs typeface="Arial"/>
                <a:sym typeface="Arial"/>
              </a:rPr>
              <a:t>Bài báo " Loan Repayment Prediction Using Logistic Regression Ensemble Learning With Machine Learning Algorithms " của IEEE ngày 26 tháng 11 năm 2022</a:t>
            </a:r>
          </a:p>
          <a:p>
            <a:pPr algn="l">
              <a:lnSpc>
                <a:spcPts val="3908"/>
              </a:lnSpc>
              <a:spcBef>
                <a:spcPct val="0"/>
              </a:spcBef>
            </a:pPr>
            <a:r>
              <a:rPr lang="en-US" sz="3006" spc="-60">
                <a:solidFill>
                  <a:srgbClr val="000000"/>
                </a:solidFill>
                <a:latin typeface="Arial"/>
                <a:ea typeface="Arial"/>
                <a:cs typeface="Arial"/>
                <a:sym typeface="Arial"/>
              </a:rPr>
              <a:t>- Bài báo này cho thấy mô hình hồi quy logistic với tập hợp mô hình rừng ngẫu nhiên được coi là mô hình dự báo tối ưu và kỳ vọng rằng Điểm Fico và thu nhập hàng năm sẽ ảnh hưởng đáng kể đến dự báo.</a:t>
            </a:r>
          </a:p>
          <a:p>
            <a:pPr algn="l">
              <a:lnSpc>
                <a:spcPts val="3908"/>
              </a:lnSpc>
              <a:spcBef>
                <a:spcPct val="0"/>
              </a:spcBef>
            </a:pPr>
            <a:r>
              <a:rPr lang="en-US" sz="3006" spc="-60">
                <a:solidFill>
                  <a:srgbClr val="000000"/>
                </a:solidFill>
                <a:latin typeface="Arial"/>
                <a:ea typeface="Arial"/>
                <a:cs typeface="Arial"/>
                <a:sym typeface="Arial"/>
              </a:rPr>
              <a:t>- Nguồn: </a:t>
            </a:r>
            <a:r>
              <a:rPr lang="en-US" sz="3006" spc="-60" u="sng">
                <a:solidFill>
                  <a:srgbClr val="006CCD"/>
                </a:solidFill>
                <a:latin typeface="Arial"/>
                <a:ea typeface="Arial"/>
                <a:cs typeface="Arial"/>
                <a:sym typeface="Arial"/>
              </a:rPr>
              <a:t>https://ieeexplore.ieee.org/document/10068483</a:t>
            </a:r>
          </a:p>
          <a:p>
            <a:pPr algn="l">
              <a:lnSpc>
                <a:spcPts val="3908"/>
              </a:lnSpc>
              <a:spcBef>
                <a:spcPct val="0"/>
              </a:spcBef>
            </a:pPr>
          </a:p>
          <a:p>
            <a:pPr algn="l">
              <a:lnSpc>
                <a:spcPts val="3908"/>
              </a:lnSpc>
              <a:spcBef>
                <a:spcPct val="0"/>
              </a:spcBef>
            </a:pPr>
            <a:r>
              <a:rPr lang="en-US" sz="3006" spc="-60">
                <a:solidFill>
                  <a:srgbClr val="000000"/>
                </a:solidFill>
                <a:latin typeface="Arial"/>
                <a:ea typeface="Arial"/>
                <a:cs typeface="Arial"/>
                <a:sym typeface="Arial"/>
              </a:rPr>
              <a:t>2. Bài báo " Prediction of Credit Default based on the XGBoost Model " của ResearchGate tháng 11 năm 2024</a:t>
            </a:r>
          </a:p>
          <a:p>
            <a:pPr algn="l">
              <a:lnSpc>
                <a:spcPts val="3908"/>
              </a:lnSpc>
              <a:spcBef>
                <a:spcPct val="0"/>
              </a:spcBef>
            </a:pPr>
            <a:r>
              <a:rPr lang="en-US" sz="3006" spc="-60">
                <a:solidFill>
                  <a:srgbClr val="000000"/>
                </a:solidFill>
                <a:latin typeface="Arial"/>
                <a:ea typeface="Arial"/>
                <a:cs typeface="Arial"/>
                <a:sym typeface="Arial"/>
              </a:rPr>
              <a:t>- Bài này cho thấy hiệu suất của mô hình XGBoost với 4 mô hình còn lại là vượt bậc. Trong so sánh của bài viết cũng chỉ là mô hình XGBoost là tốt hơn tất cả mô hình còn lại nên đã được chọn làm mô hình để tham gia chung kết cuộc thí nghiệm</a:t>
            </a:r>
          </a:p>
          <a:p>
            <a:pPr algn="l">
              <a:lnSpc>
                <a:spcPts val="3908"/>
              </a:lnSpc>
              <a:spcBef>
                <a:spcPct val="0"/>
              </a:spcBef>
            </a:pPr>
            <a:r>
              <a:rPr lang="en-US" sz="3006" spc="-60">
                <a:solidFill>
                  <a:srgbClr val="000000"/>
                </a:solidFill>
                <a:latin typeface="Arial"/>
                <a:ea typeface="Arial"/>
                <a:cs typeface="Arial"/>
                <a:sym typeface="Arial"/>
              </a:rPr>
              <a:t>- Nguồn: </a:t>
            </a:r>
            <a:r>
              <a:rPr lang="en-US" sz="3006" spc="-60" u="sng">
                <a:solidFill>
                  <a:srgbClr val="006CCD"/>
                </a:solidFill>
                <a:latin typeface="Arial"/>
                <a:ea typeface="Arial"/>
                <a:cs typeface="Arial"/>
                <a:sym typeface="Arial"/>
              </a:rPr>
              <a:t>https://www.researchgate.net/publication/386139335_Prediction_of_Credit_Default_based_on_the_XGBoost_Model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TextBox 8" id="8"/>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GIỚI THIỆU VỀ ĐỀ TÀI</a:t>
            </a:r>
          </a:p>
        </p:txBody>
      </p:sp>
      <p:grpSp>
        <p:nvGrpSpPr>
          <p:cNvPr name="Group 9" id="9"/>
          <p:cNvGrpSpPr/>
          <p:nvPr/>
        </p:nvGrpSpPr>
        <p:grpSpPr>
          <a:xfrm rot="0">
            <a:off x="1226882" y="5683382"/>
            <a:ext cx="1308590" cy="13085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2" id="12"/>
          <p:cNvGrpSpPr/>
          <p:nvPr/>
        </p:nvGrpSpPr>
        <p:grpSpPr>
          <a:xfrm rot="0">
            <a:off x="6635612" y="5683382"/>
            <a:ext cx="1308590" cy="13085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5" id="15"/>
          <p:cNvGrpSpPr/>
          <p:nvPr/>
        </p:nvGrpSpPr>
        <p:grpSpPr>
          <a:xfrm rot="0">
            <a:off x="12263822" y="5673857"/>
            <a:ext cx="1308590" cy="13085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8" id="18"/>
          <p:cNvSpPr/>
          <p:nvPr/>
        </p:nvSpPr>
        <p:spPr>
          <a:xfrm flipH="false" flipV="false" rot="0">
            <a:off x="2250768" y="3639481"/>
            <a:ext cx="2183790" cy="1592181"/>
          </a:xfrm>
          <a:custGeom>
            <a:avLst/>
            <a:gdLst/>
            <a:ahLst/>
            <a:cxnLst/>
            <a:rect r="r" b="b" t="t" l="l"/>
            <a:pathLst>
              <a:path h="1592181" w="2183790">
                <a:moveTo>
                  <a:pt x="0" y="0"/>
                </a:moveTo>
                <a:lnTo>
                  <a:pt x="2183790" y="0"/>
                </a:lnTo>
                <a:lnTo>
                  <a:pt x="2183790" y="1592182"/>
                </a:lnTo>
                <a:lnTo>
                  <a:pt x="0" y="1592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8009339" y="3639481"/>
            <a:ext cx="2466760" cy="1592181"/>
          </a:xfrm>
          <a:custGeom>
            <a:avLst/>
            <a:gdLst/>
            <a:ahLst/>
            <a:cxnLst/>
            <a:rect r="r" b="b" t="t" l="l"/>
            <a:pathLst>
              <a:path h="1592181" w="2466760">
                <a:moveTo>
                  <a:pt x="0" y="0"/>
                </a:moveTo>
                <a:lnTo>
                  <a:pt x="2466760" y="0"/>
                </a:lnTo>
                <a:lnTo>
                  <a:pt x="2466760" y="1592182"/>
                </a:lnTo>
                <a:lnTo>
                  <a:pt x="0" y="15921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13315221" y="3693525"/>
            <a:ext cx="2439275" cy="1592181"/>
          </a:xfrm>
          <a:custGeom>
            <a:avLst/>
            <a:gdLst/>
            <a:ahLst/>
            <a:cxnLst/>
            <a:rect r="r" b="b" t="t" l="l"/>
            <a:pathLst>
              <a:path h="1592181" w="2439275">
                <a:moveTo>
                  <a:pt x="0" y="0"/>
                </a:moveTo>
                <a:lnTo>
                  <a:pt x="2439275" y="0"/>
                </a:lnTo>
                <a:lnTo>
                  <a:pt x="2439275" y="1592182"/>
                </a:lnTo>
                <a:lnTo>
                  <a:pt x="0" y="15921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741416" y="1867897"/>
            <a:ext cx="14759448"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Ultra-Bold"/>
                <a:ea typeface="Montserrat Ultra-Bold"/>
                <a:cs typeface="Montserrat Ultra-Bold"/>
                <a:sym typeface="Montserrat Ultra-Bold"/>
              </a:rPr>
              <a:t>Mục tiêu của nghiên cứu</a:t>
            </a:r>
          </a:p>
        </p:txBody>
      </p:sp>
      <p:sp>
        <p:nvSpPr>
          <p:cNvPr name="TextBox 22" id="22"/>
          <p:cNvSpPr txBox="true"/>
          <p:nvPr/>
        </p:nvSpPr>
        <p:spPr>
          <a:xfrm rot="0">
            <a:off x="1846385" y="6210045"/>
            <a:ext cx="3960552" cy="3569316"/>
          </a:xfrm>
          <a:prstGeom prst="rect">
            <a:avLst/>
          </a:prstGeom>
        </p:spPr>
        <p:txBody>
          <a:bodyPr anchor="t" rtlCol="false" tIns="0" lIns="0" bIns="0" rIns="0">
            <a:spAutoFit/>
          </a:bodyPr>
          <a:lstStyle/>
          <a:p>
            <a:pPr algn="l">
              <a:lnSpc>
                <a:spcPts val="3573"/>
              </a:lnSpc>
            </a:pPr>
            <a:r>
              <a:rPr lang="en-US" sz="2835">
                <a:solidFill>
                  <a:srgbClr val="3E67C8"/>
                </a:solidFill>
                <a:latin typeface="Montserrat"/>
                <a:ea typeface="Montserrat"/>
                <a:cs typeface="Montserrat"/>
                <a:sym typeface="Montserrat"/>
              </a:rPr>
              <a:t>Xây dựng công cụ hỗ trợ ngân hàng trong việc phát hiện các khách hàng có nguy cơ không trả nợ, giúp giảm thiểu tỷ lệ nợ xấu</a:t>
            </a:r>
          </a:p>
          <a:p>
            <a:pPr algn="l">
              <a:lnSpc>
                <a:spcPts val="3573"/>
              </a:lnSpc>
            </a:pPr>
          </a:p>
        </p:txBody>
      </p:sp>
      <p:sp>
        <p:nvSpPr>
          <p:cNvPr name="TextBox 23" id="23"/>
          <p:cNvSpPr txBox="true"/>
          <p:nvPr/>
        </p:nvSpPr>
        <p:spPr>
          <a:xfrm rot="0">
            <a:off x="7300374" y="6210045"/>
            <a:ext cx="4363373" cy="3121641"/>
          </a:xfrm>
          <a:prstGeom prst="rect">
            <a:avLst/>
          </a:prstGeom>
        </p:spPr>
        <p:txBody>
          <a:bodyPr anchor="t" rtlCol="false" tIns="0" lIns="0" bIns="0" rIns="0">
            <a:spAutoFit/>
          </a:bodyPr>
          <a:lstStyle/>
          <a:p>
            <a:pPr algn="l">
              <a:lnSpc>
                <a:spcPts val="3573"/>
              </a:lnSpc>
            </a:pPr>
            <a:r>
              <a:rPr lang="en-US" sz="2835">
                <a:solidFill>
                  <a:srgbClr val="3E67C8"/>
                </a:solidFill>
                <a:latin typeface="Montserrat"/>
                <a:ea typeface="Montserrat"/>
                <a:cs typeface="Montserrat"/>
                <a:sym typeface="Montserrat"/>
              </a:rPr>
              <a:t>Khai thác sức mạnh của máy học bằng cách áp dụng hai mô hình Logistic Regression và XGBoost để dự đoán khả năng thanh toán nợ</a:t>
            </a:r>
          </a:p>
        </p:txBody>
      </p:sp>
      <p:sp>
        <p:nvSpPr>
          <p:cNvPr name="TextBox 24" id="24"/>
          <p:cNvSpPr txBox="true"/>
          <p:nvPr/>
        </p:nvSpPr>
        <p:spPr>
          <a:xfrm rot="0">
            <a:off x="12918117" y="6210045"/>
            <a:ext cx="3852718" cy="2226291"/>
          </a:xfrm>
          <a:prstGeom prst="rect">
            <a:avLst/>
          </a:prstGeom>
        </p:spPr>
        <p:txBody>
          <a:bodyPr anchor="t" rtlCol="false" tIns="0" lIns="0" bIns="0" rIns="0">
            <a:spAutoFit/>
          </a:bodyPr>
          <a:lstStyle/>
          <a:p>
            <a:pPr algn="l">
              <a:lnSpc>
                <a:spcPts val="3573"/>
              </a:lnSpc>
            </a:pPr>
            <a:r>
              <a:rPr lang="en-US" sz="2835">
                <a:solidFill>
                  <a:srgbClr val="3E67C8"/>
                </a:solidFill>
                <a:latin typeface="Montserrat"/>
                <a:ea typeface="Montserrat"/>
                <a:cs typeface="Montserrat"/>
                <a:sym typeface="Montserrat"/>
              </a:rPr>
              <a:t>Đánh giá và cải tiến: So sánh hiệu suất giữa các mô hình và đề xuất mô hình tối ưu nhất.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EBBE8"/>
        </a:solidFill>
      </p:bgPr>
    </p:bg>
    <p:spTree>
      <p:nvGrpSpPr>
        <p:cNvPr id="1" name=""/>
        <p:cNvGrpSpPr/>
        <p:nvPr/>
      </p:nvGrpSpPr>
      <p:grpSpPr>
        <a:xfrm>
          <a:off x="0" y="0"/>
          <a:ext cx="0" cy="0"/>
          <a:chOff x="0" y="0"/>
          <a:chExt cx="0" cy="0"/>
        </a:xfrm>
      </p:grpSpPr>
      <p:grpSp>
        <p:nvGrpSpPr>
          <p:cNvPr name="Group 2" id="2"/>
          <p:cNvGrpSpPr/>
          <p:nvPr/>
        </p:nvGrpSpPr>
        <p:grpSpPr>
          <a:xfrm rot="0">
            <a:off x="458891" y="2138291"/>
            <a:ext cx="4785953" cy="478595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5" id="5"/>
          <p:cNvSpPr/>
          <p:nvPr/>
        </p:nvSpPr>
        <p:spPr>
          <a:xfrm flipH="false" flipV="false" rot="0">
            <a:off x="1767764" y="2934294"/>
            <a:ext cx="7376236" cy="6122276"/>
          </a:xfrm>
          <a:custGeom>
            <a:avLst/>
            <a:gdLst/>
            <a:ahLst/>
            <a:cxnLst/>
            <a:rect r="r" b="b" t="t" l="l"/>
            <a:pathLst>
              <a:path h="6122276" w="7376236">
                <a:moveTo>
                  <a:pt x="0" y="0"/>
                </a:moveTo>
                <a:lnTo>
                  <a:pt x="7376236" y="0"/>
                </a:lnTo>
                <a:lnTo>
                  <a:pt x="7376236" y="6122275"/>
                </a:lnTo>
                <a:lnTo>
                  <a:pt x="0" y="6122275"/>
                </a:lnTo>
                <a:lnTo>
                  <a:pt x="0" y="0"/>
                </a:lnTo>
                <a:close/>
              </a:path>
            </a:pathLst>
          </a:custGeom>
          <a:blipFill>
            <a:blip r:embed="rId2"/>
            <a:stretch>
              <a:fillRect l="0" t="0" r="0" b="0"/>
            </a:stretch>
          </a:blipFill>
        </p:spPr>
      </p:sp>
      <p:sp>
        <p:nvSpPr>
          <p:cNvPr name="Freeform 6" id="6"/>
          <p:cNvSpPr/>
          <p:nvPr/>
        </p:nvSpPr>
        <p:spPr>
          <a:xfrm flipH="true" flipV="true" rot="0">
            <a:off x="12907507" y="5301095"/>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grpSp>
        <p:nvGrpSpPr>
          <p:cNvPr name="Group 7" id="7"/>
          <p:cNvGrpSpPr/>
          <p:nvPr/>
        </p:nvGrpSpPr>
        <p:grpSpPr>
          <a:xfrm rot="10310479">
            <a:off x="14991300" y="3224070"/>
            <a:ext cx="2229637" cy="22296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10" id="10"/>
          <p:cNvGrpSpPr/>
          <p:nvPr/>
        </p:nvGrpSpPr>
        <p:grpSpPr>
          <a:xfrm rot="0">
            <a:off x="17367864" y="1100865"/>
            <a:ext cx="399158" cy="63290"/>
            <a:chOff x="0" y="0"/>
            <a:chExt cx="105128" cy="16669"/>
          </a:xfrm>
        </p:grpSpPr>
        <p:sp>
          <p:nvSpPr>
            <p:cNvPr name="Freeform 11" id="11"/>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2" id="12"/>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grpSp>
        <p:nvGrpSpPr>
          <p:cNvPr name="Group 13" id="13"/>
          <p:cNvGrpSpPr/>
          <p:nvPr/>
        </p:nvGrpSpPr>
        <p:grpSpPr>
          <a:xfrm rot="0">
            <a:off x="17367864" y="1243254"/>
            <a:ext cx="399158" cy="63290"/>
            <a:chOff x="0" y="0"/>
            <a:chExt cx="105128" cy="16669"/>
          </a:xfrm>
        </p:grpSpPr>
        <p:sp>
          <p:nvSpPr>
            <p:cNvPr name="Freeform 14" id="14"/>
            <p:cNvSpPr/>
            <p:nvPr/>
          </p:nvSpPr>
          <p:spPr>
            <a:xfrm flipH="false" flipV="false" rot="0">
              <a:off x="0" y="0"/>
              <a:ext cx="105128" cy="16669"/>
            </a:xfrm>
            <a:custGeom>
              <a:avLst/>
              <a:gdLst/>
              <a:ahLst/>
              <a:cxnLst/>
              <a:rect r="r" b="b" t="t" l="l"/>
              <a:pathLst>
                <a:path h="16669" w="105128">
                  <a:moveTo>
                    <a:pt x="0" y="0"/>
                  </a:moveTo>
                  <a:lnTo>
                    <a:pt x="105128" y="0"/>
                  </a:lnTo>
                  <a:lnTo>
                    <a:pt x="105128" y="16669"/>
                  </a:lnTo>
                  <a:lnTo>
                    <a:pt x="0" y="16669"/>
                  </a:lnTo>
                  <a:close/>
                </a:path>
              </a:pathLst>
            </a:custGeom>
            <a:gradFill rotWithShape="true">
              <a:gsLst>
                <a:gs pos="0">
                  <a:srgbClr val="006CCD">
                    <a:alpha val="100000"/>
                  </a:srgbClr>
                </a:gs>
                <a:gs pos="100000">
                  <a:srgbClr val="F5AEFF">
                    <a:alpha val="0"/>
                  </a:srgbClr>
                </a:gs>
              </a:gsLst>
              <a:lin ang="0"/>
            </a:gradFill>
          </p:spPr>
        </p:sp>
        <p:sp>
          <p:nvSpPr>
            <p:cNvPr name="TextBox 15" id="15"/>
            <p:cNvSpPr txBox="true"/>
            <p:nvPr/>
          </p:nvSpPr>
          <p:spPr>
            <a:xfrm>
              <a:off x="0" y="-38100"/>
              <a:ext cx="105128" cy="54769"/>
            </a:xfrm>
            <a:prstGeom prst="rect">
              <a:avLst/>
            </a:prstGeom>
          </p:spPr>
          <p:txBody>
            <a:bodyPr anchor="ctr" rtlCol="false" tIns="50800" lIns="50800" bIns="50800" rIns="50800"/>
            <a:lstStyle/>
            <a:p>
              <a:pPr algn="ctr">
                <a:lnSpc>
                  <a:spcPts val="2199"/>
                </a:lnSpc>
              </a:pPr>
            </a:p>
          </p:txBody>
        </p:sp>
      </p:grpSp>
      <p:sp>
        <p:nvSpPr>
          <p:cNvPr name="AutoShape 16" id="1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17" id="17"/>
          <p:cNvSpPr/>
          <p:nvPr/>
        </p:nvSpPr>
        <p:spPr>
          <a:xfrm flipH="false" flipV="false" rot="0">
            <a:off x="1454619" y="584687"/>
            <a:ext cx="1162012" cy="1132962"/>
          </a:xfrm>
          <a:custGeom>
            <a:avLst/>
            <a:gdLst/>
            <a:ahLst/>
            <a:cxnLst/>
            <a:rect r="r" b="b" t="t" l="l"/>
            <a:pathLst>
              <a:path h="1132962" w="1162012">
                <a:moveTo>
                  <a:pt x="0" y="0"/>
                </a:moveTo>
                <a:lnTo>
                  <a:pt x="1162012" y="0"/>
                </a:lnTo>
                <a:lnTo>
                  <a:pt x="1162012" y="1132962"/>
                </a:lnTo>
                <a:lnTo>
                  <a:pt x="0" y="1132962"/>
                </a:lnTo>
                <a:lnTo>
                  <a:pt x="0" y="0"/>
                </a:lnTo>
                <a:close/>
              </a:path>
            </a:pathLst>
          </a:custGeom>
          <a:blipFill>
            <a:blip r:embed="rId4"/>
            <a:stretch>
              <a:fillRect l="0" t="0" r="0" b="0"/>
            </a:stretch>
          </a:blipFill>
        </p:spPr>
      </p:sp>
      <p:sp>
        <p:nvSpPr>
          <p:cNvPr name="TextBox 18" id="18"/>
          <p:cNvSpPr txBox="true"/>
          <p:nvPr/>
        </p:nvSpPr>
        <p:spPr>
          <a:xfrm rot="0">
            <a:off x="9847956" y="4415088"/>
            <a:ext cx="7268104" cy="2481516"/>
          </a:xfrm>
          <a:prstGeom prst="rect">
            <a:avLst/>
          </a:prstGeom>
        </p:spPr>
        <p:txBody>
          <a:bodyPr anchor="t" rtlCol="false" tIns="0" lIns="0" bIns="0" rIns="0">
            <a:spAutoFit/>
          </a:bodyPr>
          <a:lstStyle/>
          <a:p>
            <a:pPr algn="l">
              <a:lnSpc>
                <a:spcPts val="9737"/>
              </a:lnSpc>
            </a:pPr>
            <a:r>
              <a:rPr lang="en-US" sz="8772" b="true">
                <a:solidFill>
                  <a:srgbClr val="3E67C8"/>
                </a:solidFill>
                <a:latin typeface="Montserrat Ultra-Bold"/>
                <a:ea typeface="Montserrat Ultra-Bold"/>
                <a:cs typeface="Montserrat Ultra-Bold"/>
                <a:sym typeface="Montserrat Ultra-Bold"/>
              </a:rPr>
              <a:t>Xây dựng mô hình</a:t>
            </a:r>
          </a:p>
        </p:txBody>
      </p:sp>
      <p:sp>
        <p:nvSpPr>
          <p:cNvPr name="TextBox 19" id="19"/>
          <p:cNvSpPr txBox="true"/>
          <p:nvPr/>
        </p:nvSpPr>
        <p:spPr>
          <a:xfrm rot="0">
            <a:off x="10861018" y="96877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About us</a:t>
            </a:r>
          </a:p>
        </p:txBody>
      </p:sp>
      <p:sp>
        <p:nvSpPr>
          <p:cNvPr name="TextBox 20" id="20"/>
          <p:cNvSpPr txBox="true"/>
          <p:nvPr/>
        </p:nvSpPr>
        <p:spPr>
          <a:xfrm rot="0">
            <a:off x="8226856" y="972937"/>
            <a:ext cx="1621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Home</a:t>
            </a:r>
          </a:p>
        </p:txBody>
      </p:sp>
      <p:sp>
        <p:nvSpPr>
          <p:cNvPr name="TextBox 21" id="21"/>
          <p:cNvSpPr txBox="true"/>
          <p:nvPr/>
        </p:nvSpPr>
        <p:spPr>
          <a:xfrm rot="0">
            <a:off x="13258410" y="972937"/>
            <a:ext cx="1117100" cy="333608"/>
          </a:xfrm>
          <a:prstGeom prst="rect">
            <a:avLst/>
          </a:prstGeom>
        </p:spPr>
        <p:txBody>
          <a:bodyPr anchor="t" rtlCol="false" tIns="0" lIns="0" bIns="0" rIns="0">
            <a:spAutoFit/>
          </a:bodyPr>
          <a:lstStyle/>
          <a:p>
            <a:pPr algn="ctr">
              <a:lnSpc>
                <a:spcPts val="2612"/>
              </a:lnSpc>
            </a:pPr>
            <a:r>
              <a:rPr lang="en-US" b="true" sz="1865">
                <a:solidFill>
                  <a:srgbClr val="006CCD"/>
                </a:solidFill>
                <a:latin typeface="Poppins Semi-Bold"/>
                <a:ea typeface="Poppins Semi-Bold"/>
                <a:cs typeface="Poppins Semi-Bold"/>
                <a:sym typeface="Poppins Semi-Bold"/>
              </a:rPr>
              <a:t>Startegy</a:t>
            </a:r>
          </a:p>
        </p:txBody>
      </p:sp>
      <p:sp>
        <p:nvSpPr>
          <p:cNvPr name="TextBox 22" id="22"/>
          <p:cNvSpPr txBox="true"/>
          <p:nvPr/>
        </p:nvSpPr>
        <p:spPr>
          <a:xfrm rot="0">
            <a:off x="15454281" y="968777"/>
            <a:ext cx="1016339" cy="3336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Contact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60" y="-20174"/>
            <a:ext cx="18288000" cy="1122540"/>
            <a:chOff x="0" y="0"/>
            <a:chExt cx="24384000" cy="1496720"/>
          </a:xfrm>
        </p:grpSpPr>
        <p:sp>
          <p:nvSpPr>
            <p:cNvPr name="Freeform 3" id="3"/>
            <p:cNvSpPr/>
            <p:nvPr/>
          </p:nvSpPr>
          <p:spPr>
            <a:xfrm flipH="false" flipV="false" rot="0">
              <a:off x="0" y="0"/>
              <a:ext cx="24384000" cy="1496695"/>
            </a:xfrm>
            <a:custGeom>
              <a:avLst/>
              <a:gdLst/>
              <a:ahLst/>
              <a:cxnLst/>
              <a:rect r="r" b="b" t="t" l="l"/>
              <a:pathLst>
                <a:path h="1496695" w="24384000">
                  <a:moveTo>
                    <a:pt x="0" y="0"/>
                  </a:moveTo>
                  <a:lnTo>
                    <a:pt x="24384000" y="0"/>
                  </a:lnTo>
                  <a:lnTo>
                    <a:pt x="24384000" y="1496695"/>
                  </a:lnTo>
                  <a:lnTo>
                    <a:pt x="0" y="1496695"/>
                  </a:lnTo>
                  <a:close/>
                </a:path>
              </a:pathLst>
            </a:custGeom>
            <a:solidFill>
              <a:srgbClr val="2A81D6"/>
            </a:solidFill>
          </p:spPr>
        </p:sp>
      </p:grpSp>
      <p:sp>
        <p:nvSpPr>
          <p:cNvPr name="AutoShape 4" id="4"/>
          <p:cNvSpPr/>
          <p:nvPr/>
        </p:nvSpPr>
        <p:spPr>
          <a:xfrm rot="-13509">
            <a:off x="-21502" y="1220090"/>
            <a:ext cx="18308144" cy="0"/>
          </a:xfrm>
          <a:prstGeom prst="line">
            <a:avLst/>
          </a:prstGeom>
          <a:ln cap="rnd" w="19050">
            <a:solidFill>
              <a:srgbClr val="94A088"/>
            </a:solidFill>
            <a:prstDash val="solid"/>
            <a:headEnd type="none" len="sm" w="sm"/>
            <a:tailEnd type="none" len="sm" w="sm"/>
          </a:ln>
        </p:spPr>
      </p:sp>
      <p:sp>
        <p:nvSpPr>
          <p:cNvPr name="Freeform 5" id="5"/>
          <p:cNvSpPr/>
          <p:nvPr/>
        </p:nvSpPr>
        <p:spPr>
          <a:xfrm flipH="false" flipV="false" rot="0">
            <a:off x="159388" y="83974"/>
            <a:ext cx="1067493" cy="976194"/>
          </a:xfrm>
          <a:custGeom>
            <a:avLst/>
            <a:gdLst/>
            <a:ahLst/>
            <a:cxnLst/>
            <a:rect r="r" b="b" t="t" l="l"/>
            <a:pathLst>
              <a:path h="976194" w="1067493">
                <a:moveTo>
                  <a:pt x="0" y="0"/>
                </a:moveTo>
                <a:lnTo>
                  <a:pt x="1067494" y="0"/>
                </a:lnTo>
                <a:lnTo>
                  <a:pt x="1067494" y="976194"/>
                </a:lnTo>
                <a:lnTo>
                  <a:pt x="0" y="976194"/>
                </a:lnTo>
                <a:lnTo>
                  <a:pt x="0" y="0"/>
                </a:lnTo>
                <a:close/>
              </a:path>
            </a:pathLst>
          </a:custGeom>
          <a:blipFill>
            <a:blip r:embed="rId2"/>
            <a:stretch>
              <a:fillRect l="0" t="0" r="0" b="0"/>
            </a:stretch>
          </a:blipFill>
        </p:spPr>
      </p:sp>
      <p:sp>
        <p:nvSpPr>
          <p:cNvPr name="Freeform 6" id="6"/>
          <p:cNvSpPr/>
          <p:nvPr/>
        </p:nvSpPr>
        <p:spPr>
          <a:xfrm flipH="false" flipV="false" rot="0">
            <a:off x="16818726" y="53283"/>
            <a:ext cx="1067493" cy="976194"/>
          </a:xfrm>
          <a:custGeom>
            <a:avLst/>
            <a:gdLst/>
            <a:ahLst/>
            <a:cxnLst/>
            <a:rect r="r" b="b" t="t" l="l"/>
            <a:pathLst>
              <a:path h="976194" w="1067493">
                <a:moveTo>
                  <a:pt x="0" y="0"/>
                </a:moveTo>
                <a:lnTo>
                  <a:pt x="1067493" y="0"/>
                </a:lnTo>
                <a:lnTo>
                  <a:pt x="1067493" y="976194"/>
                </a:lnTo>
                <a:lnTo>
                  <a:pt x="0" y="976194"/>
                </a:lnTo>
                <a:lnTo>
                  <a:pt x="0" y="0"/>
                </a:lnTo>
                <a:close/>
              </a:path>
            </a:pathLst>
          </a:custGeom>
          <a:blipFill>
            <a:blip r:embed="rId2"/>
            <a:stretch>
              <a:fillRect l="0" t="0" r="0" b="0"/>
            </a:stretch>
          </a:blipFill>
        </p:spPr>
      </p:sp>
      <p:sp>
        <p:nvSpPr>
          <p:cNvPr name="Freeform 7" id="7"/>
          <p:cNvSpPr/>
          <p:nvPr/>
        </p:nvSpPr>
        <p:spPr>
          <a:xfrm flipH="false" flipV="false" rot="0">
            <a:off x="159388" y="83974"/>
            <a:ext cx="960748" cy="937874"/>
          </a:xfrm>
          <a:custGeom>
            <a:avLst/>
            <a:gdLst/>
            <a:ahLst/>
            <a:cxnLst/>
            <a:rect r="r" b="b" t="t" l="l"/>
            <a:pathLst>
              <a:path h="937874" w="960748">
                <a:moveTo>
                  <a:pt x="0" y="0"/>
                </a:moveTo>
                <a:lnTo>
                  <a:pt x="960749" y="0"/>
                </a:lnTo>
                <a:lnTo>
                  <a:pt x="960749" y="937874"/>
                </a:lnTo>
                <a:lnTo>
                  <a:pt x="0" y="937874"/>
                </a:lnTo>
                <a:lnTo>
                  <a:pt x="0" y="0"/>
                </a:lnTo>
                <a:close/>
              </a:path>
            </a:pathLst>
          </a:custGeom>
          <a:blipFill>
            <a:blip r:embed="rId3"/>
            <a:stretch>
              <a:fillRect l="0" t="0" r="0" b="0"/>
            </a:stretch>
          </a:blipFill>
        </p:spPr>
      </p:sp>
      <p:sp>
        <p:nvSpPr>
          <p:cNvPr name="Freeform 8" id="8"/>
          <p:cNvSpPr/>
          <p:nvPr/>
        </p:nvSpPr>
        <p:spPr>
          <a:xfrm flipH="false" flipV="false" rot="0">
            <a:off x="9226429" y="2237741"/>
            <a:ext cx="8753154" cy="2333296"/>
          </a:xfrm>
          <a:custGeom>
            <a:avLst/>
            <a:gdLst/>
            <a:ahLst/>
            <a:cxnLst/>
            <a:rect r="r" b="b" t="t" l="l"/>
            <a:pathLst>
              <a:path h="2333296" w="8753154">
                <a:moveTo>
                  <a:pt x="0" y="0"/>
                </a:moveTo>
                <a:lnTo>
                  <a:pt x="8753154" y="0"/>
                </a:lnTo>
                <a:lnTo>
                  <a:pt x="8753154" y="2333296"/>
                </a:lnTo>
                <a:lnTo>
                  <a:pt x="0" y="2333296"/>
                </a:lnTo>
                <a:lnTo>
                  <a:pt x="0" y="0"/>
                </a:lnTo>
                <a:close/>
              </a:path>
            </a:pathLst>
          </a:custGeom>
          <a:blipFill>
            <a:blip r:embed="rId4"/>
            <a:stretch>
              <a:fillRect l="0" t="0" r="0" b="0"/>
            </a:stretch>
          </a:blipFill>
        </p:spPr>
      </p:sp>
      <p:sp>
        <p:nvSpPr>
          <p:cNvPr name="Freeform 9" id="9"/>
          <p:cNvSpPr/>
          <p:nvPr/>
        </p:nvSpPr>
        <p:spPr>
          <a:xfrm flipH="false" flipV="false" rot="0">
            <a:off x="9226429" y="4571037"/>
            <a:ext cx="8738848" cy="2400200"/>
          </a:xfrm>
          <a:custGeom>
            <a:avLst/>
            <a:gdLst/>
            <a:ahLst/>
            <a:cxnLst/>
            <a:rect r="r" b="b" t="t" l="l"/>
            <a:pathLst>
              <a:path h="2400200" w="8738848">
                <a:moveTo>
                  <a:pt x="0" y="0"/>
                </a:moveTo>
                <a:lnTo>
                  <a:pt x="8738849" y="0"/>
                </a:lnTo>
                <a:lnTo>
                  <a:pt x="8738849" y="2400199"/>
                </a:lnTo>
                <a:lnTo>
                  <a:pt x="0" y="2400199"/>
                </a:lnTo>
                <a:lnTo>
                  <a:pt x="0" y="0"/>
                </a:lnTo>
                <a:close/>
              </a:path>
            </a:pathLst>
          </a:custGeom>
          <a:blipFill>
            <a:blip r:embed="rId5"/>
            <a:stretch>
              <a:fillRect l="0" t="0" r="0" b="0"/>
            </a:stretch>
          </a:blipFill>
        </p:spPr>
      </p:sp>
      <p:sp>
        <p:nvSpPr>
          <p:cNvPr name="Freeform 10" id="10"/>
          <p:cNvSpPr/>
          <p:nvPr/>
        </p:nvSpPr>
        <p:spPr>
          <a:xfrm flipH="false" flipV="false" rot="0">
            <a:off x="9226429" y="7086023"/>
            <a:ext cx="8753154" cy="2416029"/>
          </a:xfrm>
          <a:custGeom>
            <a:avLst/>
            <a:gdLst/>
            <a:ahLst/>
            <a:cxnLst/>
            <a:rect r="r" b="b" t="t" l="l"/>
            <a:pathLst>
              <a:path h="2416029" w="8753154">
                <a:moveTo>
                  <a:pt x="0" y="0"/>
                </a:moveTo>
                <a:lnTo>
                  <a:pt x="8753154" y="0"/>
                </a:lnTo>
                <a:lnTo>
                  <a:pt x="8753154" y="2416029"/>
                </a:lnTo>
                <a:lnTo>
                  <a:pt x="0" y="2416029"/>
                </a:lnTo>
                <a:lnTo>
                  <a:pt x="0" y="0"/>
                </a:lnTo>
                <a:close/>
              </a:path>
            </a:pathLst>
          </a:custGeom>
          <a:blipFill>
            <a:blip r:embed="rId6"/>
            <a:stretch>
              <a:fillRect l="0" t="0" r="0" b="0"/>
            </a:stretch>
          </a:blipFill>
        </p:spPr>
      </p:sp>
      <p:sp>
        <p:nvSpPr>
          <p:cNvPr name="TextBox 11" id="11"/>
          <p:cNvSpPr txBox="true"/>
          <p:nvPr/>
        </p:nvSpPr>
        <p:spPr>
          <a:xfrm rot="0">
            <a:off x="1226882" y="297948"/>
            <a:ext cx="6870174" cy="723900"/>
          </a:xfrm>
          <a:prstGeom prst="rect">
            <a:avLst/>
          </a:prstGeom>
        </p:spPr>
        <p:txBody>
          <a:bodyPr anchor="t" rtlCol="false" tIns="0" lIns="0" bIns="0" rIns="0">
            <a:spAutoFit/>
          </a:bodyPr>
          <a:lstStyle/>
          <a:p>
            <a:pPr algn="l">
              <a:lnSpc>
                <a:spcPts val="5040"/>
              </a:lnSpc>
              <a:spcBef>
                <a:spcPct val="0"/>
              </a:spcBef>
            </a:pPr>
            <a:r>
              <a:rPr lang="en-US" b="true" sz="4200">
                <a:solidFill>
                  <a:srgbClr val="FFFFFF"/>
                </a:solidFill>
                <a:latin typeface="Arial Bold"/>
                <a:ea typeface="Arial Bold"/>
                <a:cs typeface="Arial Bold"/>
                <a:sym typeface="Arial Bold"/>
              </a:rPr>
              <a:t>Xây dựng mô hình</a:t>
            </a:r>
          </a:p>
        </p:txBody>
      </p:sp>
      <p:sp>
        <p:nvSpPr>
          <p:cNvPr name="TextBox 12" id="12"/>
          <p:cNvSpPr txBox="true"/>
          <p:nvPr/>
        </p:nvSpPr>
        <p:spPr>
          <a:xfrm rot="0">
            <a:off x="639763" y="1389413"/>
            <a:ext cx="12802480" cy="762603"/>
          </a:xfrm>
          <a:prstGeom prst="rect">
            <a:avLst/>
          </a:prstGeom>
        </p:spPr>
        <p:txBody>
          <a:bodyPr anchor="t" rtlCol="false" tIns="0" lIns="0" bIns="0" rIns="0">
            <a:spAutoFit/>
          </a:bodyPr>
          <a:lstStyle/>
          <a:p>
            <a:pPr algn="l" marL="0" indent="0" lvl="0">
              <a:lnSpc>
                <a:spcPts val="6158"/>
              </a:lnSpc>
              <a:spcBef>
                <a:spcPct val="0"/>
              </a:spcBef>
            </a:pPr>
            <a:r>
              <a:rPr lang="en-US" b="true" sz="4737" spc="-94">
                <a:solidFill>
                  <a:srgbClr val="000000"/>
                </a:solidFill>
                <a:latin typeface="Asap Medium"/>
                <a:ea typeface="Asap Medium"/>
                <a:cs typeface="Asap Medium"/>
                <a:sym typeface="Asap Medium"/>
              </a:rPr>
              <a:t>Chuẩn bị dữ liệu</a:t>
            </a:r>
          </a:p>
        </p:txBody>
      </p:sp>
      <p:sp>
        <p:nvSpPr>
          <p:cNvPr name="TextBox 13" id="13"/>
          <p:cNvSpPr txBox="true"/>
          <p:nvPr/>
        </p:nvSpPr>
        <p:spPr>
          <a:xfrm rot="0">
            <a:off x="377917" y="2256791"/>
            <a:ext cx="8743223" cy="7442200"/>
          </a:xfrm>
          <a:prstGeom prst="rect">
            <a:avLst/>
          </a:prstGeom>
        </p:spPr>
        <p:txBody>
          <a:bodyPr anchor="t" rtlCol="false" tIns="0" lIns="0" bIns="0" rIns="0">
            <a:spAutoFit/>
          </a:bodyPr>
          <a:lstStyle/>
          <a:p>
            <a:pPr algn="l" marL="539746" indent="-269873" lvl="1">
              <a:lnSpc>
                <a:spcPts val="3499"/>
              </a:lnSpc>
              <a:buFont typeface="Arial"/>
              <a:buChar char="•"/>
            </a:pPr>
            <a:r>
              <a:rPr lang="en-US" sz="2499">
                <a:solidFill>
                  <a:srgbClr val="000000"/>
                </a:solidFill>
                <a:latin typeface="Arimo"/>
                <a:ea typeface="Arimo"/>
                <a:cs typeface="Arimo"/>
                <a:sym typeface="Arimo"/>
              </a:rPr>
              <a:t>Dataset có 37,066 dòng và 14 cột.</a:t>
            </a:r>
          </a:p>
          <a:p>
            <a:pPr algn="l" marL="539746" indent="-269873" lvl="1">
              <a:lnSpc>
                <a:spcPts val="3499"/>
              </a:lnSpc>
              <a:buFont typeface="Arial"/>
              <a:buChar char="•"/>
            </a:pPr>
            <a:r>
              <a:rPr lang="en-US" sz="2499">
                <a:solidFill>
                  <a:srgbClr val="000000"/>
                </a:solidFill>
                <a:latin typeface="Arimo"/>
                <a:ea typeface="Arimo"/>
                <a:cs typeface="Arimo"/>
                <a:sym typeface="Arimo"/>
              </a:rPr>
              <a:t>Nguồn: </a:t>
            </a:r>
            <a:r>
              <a:rPr lang="en-US" sz="2499" u="sng">
                <a:solidFill>
                  <a:srgbClr val="006CCD"/>
                </a:solidFill>
                <a:latin typeface="Arimo"/>
                <a:ea typeface="Arimo"/>
                <a:cs typeface="Arimo"/>
                <a:sym typeface="Arimo"/>
              </a:rPr>
              <a:t>Github | thangnch/</a:t>
            </a:r>
            <a:r>
              <a:rPr lang="en-US" sz="2499" u="sng">
                <a:solidFill>
                  <a:srgbClr val="006CCD"/>
                </a:solidFill>
                <a:latin typeface="Arimo"/>
                <a:ea typeface="Arimo"/>
                <a:cs typeface="Arimo"/>
                <a:sym typeface="Arimo"/>
                <a:hlinkClick r:id="rId7" tooltip="https://github.com/thangnch/MiAI_Loan_Repayment_Prediction/blob/main/loan_data.csv"/>
              </a:rPr>
              <a:t>Loan_Repayment_Prediction</a:t>
            </a:r>
            <a:r>
              <a:rPr lang="en-US" sz="2499">
                <a:solidFill>
                  <a:srgbClr val="000000"/>
                </a:solidFill>
                <a:latin typeface="Arimo"/>
                <a:ea typeface="Arimo"/>
                <a:cs typeface="Arimo"/>
                <a:sym typeface="Arimo"/>
              </a:rPr>
              <a:t> </a:t>
            </a:r>
          </a:p>
          <a:p>
            <a:pPr algn="l" marL="539746" indent="-269873" lvl="1">
              <a:lnSpc>
                <a:spcPts val="3499"/>
              </a:lnSpc>
              <a:buFont typeface="Arial"/>
              <a:buChar char="•"/>
            </a:pPr>
            <a:r>
              <a:rPr lang="en-US" sz="2499">
                <a:solidFill>
                  <a:srgbClr val="000000"/>
                </a:solidFill>
                <a:latin typeface="Arimo"/>
                <a:ea typeface="Arimo"/>
                <a:cs typeface="Arimo"/>
                <a:sym typeface="Arimo"/>
              </a:rPr>
              <a:t>Một số thuộc tính quan trọng trong dữ liệu:</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credit_policy: </a:t>
            </a:r>
            <a:r>
              <a:rPr lang="en-US" sz="2499">
                <a:solidFill>
                  <a:srgbClr val="000000"/>
                </a:solidFill>
                <a:latin typeface="Arimo"/>
                <a:ea typeface="Arimo"/>
                <a:cs typeface="Arimo"/>
                <a:sym typeface="Arimo"/>
              </a:rPr>
              <a:t>Khách hàng có tuân thủ chính sách tín dụng (1: Có, 0: Không).</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purpose</a:t>
            </a:r>
            <a:r>
              <a:rPr lang="en-US" sz="2499">
                <a:solidFill>
                  <a:srgbClr val="000000"/>
                </a:solidFill>
                <a:latin typeface="Arimo"/>
                <a:ea typeface="Arimo"/>
                <a:cs typeface="Arimo"/>
                <a:sym typeface="Arimo"/>
              </a:rPr>
              <a:t>: Mục đích vay tiền (credit_card, debt_consolidation, etc.).</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int_rate:</a:t>
            </a:r>
            <a:r>
              <a:rPr lang="en-US" sz="2499">
                <a:solidFill>
                  <a:srgbClr val="000000"/>
                </a:solidFill>
                <a:latin typeface="Arimo"/>
                <a:ea typeface="Arimo"/>
                <a:cs typeface="Arimo"/>
                <a:sym typeface="Arimo"/>
              </a:rPr>
              <a:t> Lãi suất hàng năm của khoản vay.</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installment:</a:t>
            </a:r>
            <a:r>
              <a:rPr lang="en-US" sz="2499">
                <a:solidFill>
                  <a:srgbClr val="000000"/>
                </a:solidFill>
                <a:latin typeface="Arimo"/>
                <a:ea typeface="Arimo"/>
                <a:cs typeface="Arimo"/>
                <a:sym typeface="Arimo"/>
              </a:rPr>
              <a:t> Số tiền trả góp hàng tháng.</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log_annual_inc:</a:t>
            </a:r>
            <a:r>
              <a:rPr lang="en-US" sz="2499">
                <a:solidFill>
                  <a:srgbClr val="000000"/>
                </a:solidFill>
                <a:latin typeface="Arimo"/>
                <a:ea typeface="Arimo"/>
                <a:cs typeface="Arimo"/>
                <a:sym typeface="Arimo"/>
              </a:rPr>
              <a:t> Logarithm của thu nhập hàng năm.</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dti</a:t>
            </a:r>
            <a:r>
              <a:rPr lang="en-US" sz="2499">
                <a:solidFill>
                  <a:srgbClr val="000000"/>
                </a:solidFill>
                <a:latin typeface="Arimo"/>
                <a:ea typeface="Arimo"/>
                <a:cs typeface="Arimo"/>
                <a:sym typeface="Arimo"/>
              </a:rPr>
              <a:t>: Tỷ lệ nợ trên thu nhập (debt-to-income ratio).</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fico: </a:t>
            </a:r>
            <a:r>
              <a:rPr lang="en-US" sz="2499">
                <a:solidFill>
                  <a:srgbClr val="000000"/>
                </a:solidFill>
                <a:latin typeface="Arimo"/>
                <a:ea typeface="Arimo"/>
                <a:cs typeface="Arimo"/>
                <a:sym typeface="Arimo"/>
              </a:rPr>
              <a:t>Điểm tín dụng của khách hàng.</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inq_last_6mths:</a:t>
            </a:r>
            <a:r>
              <a:rPr lang="en-US" sz="2499">
                <a:solidFill>
                  <a:srgbClr val="000000"/>
                </a:solidFill>
                <a:latin typeface="Arimo"/>
                <a:ea typeface="Arimo"/>
                <a:cs typeface="Arimo"/>
                <a:sym typeface="Arimo"/>
              </a:rPr>
              <a:t> Số lượng truy vấn tín dụng trong 6 tháng qua.</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delinq_2yrs:</a:t>
            </a:r>
            <a:r>
              <a:rPr lang="en-US" sz="2499">
                <a:solidFill>
                  <a:srgbClr val="000000"/>
                </a:solidFill>
                <a:latin typeface="Arimo"/>
                <a:ea typeface="Arimo"/>
                <a:cs typeface="Arimo"/>
                <a:sym typeface="Arimo"/>
              </a:rPr>
              <a:t> Số lần nợ xấu trong 2 năm qua.</a:t>
            </a:r>
          </a:p>
          <a:p>
            <a:pPr algn="l" marL="1079492" indent="-359831" lvl="2">
              <a:lnSpc>
                <a:spcPts val="3499"/>
              </a:lnSpc>
              <a:buFont typeface="Arial"/>
              <a:buChar char="⚬"/>
            </a:pPr>
            <a:r>
              <a:rPr lang="en-US" b="true" sz="2499">
                <a:solidFill>
                  <a:srgbClr val="000000"/>
                </a:solidFill>
                <a:latin typeface="Arimo Bold"/>
                <a:ea typeface="Arimo Bold"/>
                <a:cs typeface="Arimo Bold"/>
                <a:sym typeface="Arimo Bold"/>
              </a:rPr>
              <a:t>not_fully_paid:</a:t>
            </a:r>
            <a:r>
              <a:rPr lang="en-US" sz="2499">
                <a:solidFill>
                  <a:srgbClr val="000000"/>
                </a:solidFill>
                <a:latin typeface="Arimo"/>
                <a:ea typeface="Arimo"/>
                <a:cs typeface="Arimo"/>
                <a:sym typeface="Arimo"/>
              </a:rPr>
              <a:t> Biến mục tiêu, xác định khách hàng không trả hết nợ (1: Không trả đủ, 0: Trả đủ).</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DAGZKp3Hw6Q</dc:identifier>
  <dcterms:modified xsi:type="dcterms:W3CDTF">2011-08-01T06:04:30Z</dcterms:modified>
  <cp:revision>1</cp:revision>
  <dc:title>THUC_TAP</dc:title>
</cp:coreProperties>
</file>